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 id="2147483900" r:id="rId2"/>
  </p:sldMasterIdLst>
  <p:sldIdLst>
    <p:sldId id="285" r:id="rId3"/>
    <p:sldId id="258" r:id="rId4"/>
    <p:sldId id="282" r:id="rId5"/>
    <p:sldId id="283" r:id="rId6"/>
    <p:sldId id="260" r:id="rId7"/>
    <p:sldId id="266" r:id="rId8"/>
    <p:sldId id="268" r:id="rId9"/>
    <p:sldId id="269" r:id="rId10"/>
    <p:sldId id="267" r:id="rId11"/>
    <p:sldId id="270" r:id="rId12"/>
    <p:sldId id="271" r:id="rId13"/>
    <p:sldId id="272" r:id="rId14"/>
    <p:sldId id="273" r:id="rId15"/>
    <p:sldId id="275" r:id="rId16"/>
    <p:sldId id="276" r:id="rId17"/>
    <p:sldId id="261" r:id="rId18"/>
    <p:sldId id="277" r:id="rId19"/>
    <p:sldId id="279" r:id="rId20"/>
    <p:sldId id="262" r:id="rId21"/>
    <p:sldId id="265" r:id="rId22"/>
    <p:sldId id="274" r:id="rId23"/>
    <p:sldId id="263" r:id="rId24"/>
    <p:sldId id="264" r:id="rId25"/>
    <p:sldId id="280" r:id="rId26"/>
    <p:sldId id="281" r:id="rId27"/>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10" d="100"/>
          <a:sy n="110" d="100"/>
        </p:scale>
        <p:origin x="-164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292237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81328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814538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es-E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s-E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20E13454-B7A5-4F71-A906-7C3DBDEDD8D5}"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3777511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s-E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215497A8-413B-4A91-BAE3-4E0B8374BB9C}"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178653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s-E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s-E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FF395875-919A-422F-AA54-43DB072F5EB4}"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2788141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es-ES">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s-ES">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8163889E-2C4F-4D5E-8E98-44CB7DC81DA5}"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2302985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es-ES">
              <a:solidFill>
                <a:srgbClr val="000000"/>
              </a:solidFill>
            </a:endParaRPr>
          </a:p>
        </p:txBody>
      </p:sp>
      <p:sp>
        <p:nvSpPr>
          <p:cNvPr id="8" name="Segnaposto piè di pagina 7"/>
          <p:cNvSpPr>
            <a:spLocks noGrp="1"/>
          </p:cNvSpPr>
          <p:nvPr>
            <p:ph type="ftr" sz="quarter" idx="11"/>
          </p:nvPr>
        </p:nvSpPr>
        <p:spPr/>
        <p:txBody>
          <a:bodyPr/>
          <a:lstStyle>
            <a:lvl1pPr>
              <a:defRPr/>
            </a:lvl1pPr>
          </a:lstStyle>
          <a:p>
            <a:endParaRPr lang="es-ES">
              <a:solidFill>
                <a:srgbClr val="000000"/>
              </a:solidFill>
            </a:endParaRPr>
          </a:p>
        </p:txBody>
      </p:sp>
      <p:sp>
        <p:nvSpPr>
          <p:cNvPr id="9" name="Segnaposto numero diapositiva 8"/>
          <p:cNvSpPr>
            <a:spLocks noGrp="1"/>
          </p:cNvSpPr>
          <p:nvPr>
            <p:ph type="sldNum" sz="quarter" idx="12"/>
          </p:nvPr>
        </p:nvSpPr>
        <p:spPr/>
        <p:txBody>
          <a:bodyPr/>
          <a:lstStyle>
            <a:lvl1pPr>
              <a:defRPr/>
            </a:lvl1pPr>
          </a:lstStyle>
          <a:p>
            <a:fld id="{145A390F-3378-4612-B9AC-5504E483A004}"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3790944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es-ES">
              <a:solidFill>
                <a:srgbClr val="000000"/>
              </a:solidFill>
            </a:endParaRPr>
          </a:p>
        </p:txBody>
      </p:sp>
      <p:sp>
        <p:nvSpPr>
          <p:cNvPr id="4" name="Segnaposto piè di pagina 3"/>
          <p:cNvSpPr>
            <a:spLocks noGrp="1"/>
          </p:cNvSpPr>
          <p:nvPr>
            <p:ph type="ftr" sz="quarter" idx="11"/>
          </p:nvPr>
        </p:nvSpPr>
        <p:spPr/>
        <p:txBody>
          <a:bodyPr/>
          <a:lstStyle>
            <a:lvl1pPr>
              <a:defRPr/>
            </a:lvl1pPr>
          </a:lstStyle>
          <a:p>
            <a:endParaRPr lang="es-ES">
              <a:solidFill>
                <a:srgbClr val="000000"/>
              </a:solidFill>
            </a:endParaRPr>
          </a:p>
        </p:txBody>
      </p:sp>
      <p:sp>
        <p:nvSpPr>
          <p:cNvPr id="5" name="Segnaposto numero diapositiva 4"/>
          <p:cNvSpPr>
            <a:spLocks noGrp="1"/>
          </p:cNvSpPr>
          <p:nvPr>
            <p:ph type="sldNum" sz="quarter" idx="12"/>
          </p:nvPr>
        </p:nvSpPr>
        <p:spPr/>
        <p:txBody>
          <a:bodyPr/>
          <a:lstStyle>
            <a:lvl1pPr>
              <a:defRPr/>
            </a:lvl1pPr>
          </a:lstStyle>
          <a:p>
            <a:fld id="{68517288-F77A-4CA2-85DC-CDFDDBCB937A}"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4222489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s-ES">
              <a:solidFill>
                <a:srgbClr val="000000"/>
              </a:solidFill>
            </a:endParaRPr>
          </a:p>
        </p:txBody>
      </p:sp>
      <p:sp>
        <p:nvSpPr>
          <p:cNvPr id="3" name="Segnaposto piè di pagina 2"/>
          <p:cNvSpPr>
            <a:spLocks noGrp="1"/>
          </p:cNvSpPr>
          <p:nvPr>
            <p:ph type="ftr" sz="quarter" idx="11"/>
          </p:nvPr>
        </p:nvSpPr>
        <p:spPr/>
        <p:txBody>
          <a:bodyPr/>
          <a:lstStyle>
            <a:lvl1pPr>
              <a:defRPr/>
            </a:lvl1pPr>
          </a:lstStyle>
          <a:p>
            <a:endParaRPr lang="es-ES">
              <a:solidFill>
                <a:srgbClr val="000000"/>
              </a:solidFill>
            </a:endParaRPr>
          </a:p>
        </p:txBody>
      </p:sp>
      <p:sp>
        <p:nvSpPr>
          <p:cNvPr id="4" name="Segnaposto numero diapositiva 3"/>
          <p:cNvSpPr>
            <a:spLocks noGrp="1"/>
          </p:cNvSpPr>
          <p:nvPr>
            <p:ph type="sldNum" sz="quarter" idx="12"/>
          </p:nvPr>
        </p:nvSpPr>
        <p:spPr/>
        <p:txBody>
          <a:bodyPr/>
          <a:lstStyle>
            <a:lvl1pPr>
              <a:defRPr/>
            </a:lvl1pPr>
          </a:lstStyle>
          <a:p>
            <a:fld id="{8AA7DEE1-1312-4DB3-820B-554CABC2FE5C}"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4246578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s-ES">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s-ES">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EC668F47-4601-423C-84AE-F7398CBD4D23}"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79001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2757332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s-ES">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s-ES">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8A8D58F7-3FB6-4E9E-9D1D-8D7C865A4C07}"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304739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s-E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D6403569-B4A7-4A96-BB8E-234E2623D0B9}"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561099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s-ES">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51E42C37-284E-456A-B731-5E536978F4F3}" type="slidenum">
              <a:rPr lang="es-ES">
                <a:solidFill>
                  <a:srgbClr val="000000"/>
                </a:solidFill>
              </a:rPr>
              <a:pPr/>
              <a:t>‹N›</a:t>
            </a:fld>
            <a:endParaRPr lang="es-ES">
              <a:solidFill>
                <a:srgbClr val="000000"/>
              </a:solidFill>
            </a:endParaRPr>
          </a:p>
        </p:txBody>
      </p:sp>
    </p:spTree>
    <p:extLst>
      <p:ext uri="{BB962C8B-B14F-4D97-AF65-F5344CB8AC3E}">
        <p14:creationId xmlns:p14="http://schemas.microsoft.com/office/powerpoint/2010/main" val="54460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128435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96387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4110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284405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551313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342037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fld id="{57580171-07A0-4423-BAB5-8078000572A3}" type="datetimeFigureOut">
              <a:rPr lang="it-IT" smtClean="0"/>
              <a:t>15/09/2015</a:t>
            </a:fld>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2F3909F3-372C-436D-8326-D9012C3DF284}" type="slidenum">
              <a:rPr lang="it-IT" smtClean="0"/>
              <a:t>‹N›</a:t>
            </a:fld>
            <a:endParaRPr lang="it-IT"/>
          </a:p>
        </p:txBody>
      </p:sp>
    </p:spTree>
    <p:extLst>
      <p:ext uri="{BB962C8B-B14F-4D97-AF65-F5344CB8AC3E}">
        <p14:creationId xmlns:p14="http://schemas.microsoft.com/office/powerpoint/2010/main" val="378483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57580171-07A0-4423-BAB5-8078000572A3}" type="datetimeFigureOut">
              <a:rPr lang="it-IT" smtClean="0"/>
              <a:t>15/09/2015</a:t>
            </a:fld>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3909F3-372C-436D-8326-D9012C3DF28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50C6215-3A5F-42BB-9B7C-40E434283FFA}" type="slidenum">
              <a:rPr lang="es-ES">
                <a:solidFill>
                  <a:srgbClr val="000000"/>
                </a:solidFill>
              </a:rPr>
              <a:pPr fontAlgn="base">
                <a:spcBef>
                  <a:spcPct val="0"/>
                </a:spcBef>
                <a:spcAft>
                  <a:spcPct val="0"/>
                </a:spcAft>
              </a:pPr>
              <a:t>‹N›</a:t>
            </a:fld>
            <a:endParaRPr lang="es-ES">
              <a:solidFill>
                <a:srgbClr val="000000"/>
              </a:solidFill>
            </a:endParaRPr>
          </a:p>
        </p:txBody>
      </p:sp>
    </p:spTree>
    <p:extLst>
      <p:ext uri="{BB962C8B-B14F-4D97-AF65-F5344CB8AC3E}">
        <p14:creationId xmlns:p14="http://schemas.microsoft.com/office/powerpoint/2010/main" val="194195030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206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2123728" y="4423605"/>
            <a:ext cx="5760640" cy="923330"/>
          </a:xfrm>
          <a:prstGeom prst="rect">
            <a:avLst/>
          </a:prstGeom>
          <a:noFill/>
        </p:spPr>
        <p:txBody>
          <a:bodyPr wrap="square" rtlCol="0">
            <a:spAutoFit/>
          </a:bodyPr>
          <a:lstStyle/>
          <a:p>
            <a:pPr algn="ctr" fontAlgn="base">
              <a:spcBef>
                <a:spcPct val="0"/>
              </a:spcBef>
              <a:spcAft>
                <a:spcPct val="0"/>
              </a:spcAft>
            </a:pPr>
            <a:r>
              <a:rPr lang="it-IT" b="1" dirty="0" smtClean="0">
                <a:solidFill>
                  <a:srgbClr val="000000"/>
                </a:solidFill>
                <a:latin typeface="Calibri" pitchFamily="34" charset="0"/>
                <a:cs typeface="Calibri" pitchFamily="34" charset="0"/>
              </a:rPr>
              <a:t>MARTINA RIGHETTI</a:t>
            </a:r>
          </a:p>
          <a:p>
            <a:pPr algn="ctr" fontAlgn="base">
              <a:spcBef>
                <a:spcPct val="0"/>
              </a:spcBef>
              <a:spcAft>
                <a:spcPct val="0"/>
              </a:spcAft>
            </a:pPr>
            <a:r>
              <a:rPr lang="it-IT" smtClean="0">
                <a:solidFill>
                  <a:srgbClr val="000000"/>
                </a:solidFill>
                <a:latin typeface="Calibri" pitchFamily="34" charset="0"/>
                <a:cs typeface="Calibri" pitchFamily="34" charset="0"/>
              </a:rPr>
              <a:t>AREA </a:t>
            </a:r>
            <a:r>
              <a:rPr lang="it-IT" dirty="0" smtClean="0">
                <a:solidFill>
                  <a:srgbClr val="000000"/>
                </a:solidFill>
                <a:latin typeface="Calibri" pitchFamily="34" charset="0"/>
                <a:cs typeface="Calibri" pitchFamily="34" charset="0"/>
              </a:rPr>
              <a:t>GIURIDICA CENTRO STUDI CNI</a:t>
            </a:r>
          </a:p>
          <a:p>
            <a:pPr algn="ctr" fontAlgn="base">
              <a:spcBef>
                <a:spcPct val="0"/>
              </a:spcBef>
              <a:spcAft>
                <a:spcPct val="0"/>
              </a:spcAft>
            </a:pPr>
            <a:r>
              <a:rPr lang="it-IT" b="1" dirty="0" smtClean="0">
                <a:solidFill>
                  <a:srgbClr val="000000"/>
                </a:solidFill>
                <a:latin typeface="Calibri" pitchFamily="34" charset="0"/>
                <a:cs typeface="Calibri" pitchFamily="34" charset="0"/>
              </a:rPr>
              <a:t>ROMA, 16 SETTEMBRE 2015 </a:t>
            </a:r>
          </a:p>
        </p:txBody>
      </p:sp>
      <p:sp>
        <p:nvSpPr>
          <p:cNvPr id="3" name="CasellaDiTesto 2"/>
          <p:cNvSpPr txBox="1"/>
          <p:nvPr/>
        </p:nvSpPr>
        <p:spPr>
          <a:xfrm>
            <a:off x="2051720" y="476672"/>
            <a:ext cx="6840760" cy="1938992"/>
          </a:xfrm>
          <a:prstGeom prst="rect">
            <a:avLst/>
          </a:prstGeom>
          <a:noFill/>
        </p:spPr>
        <p:txBody>
          <a:bodyPr wrap="square" rtlCol="0">
            <a:spAutoFit/>
          </a:bodyPr>
          <a:lstStyle/>
          <a:p>
            <a:pPr algn="ctr"/>
            <a:r>
              <a:rPr lang="it-IT" sz="4000" dirty="0">
                <a:solidFill>
                  <a:schemeClr val="tx2"/>
                </a:solidFill>
                <a:latin typeface="+mj-lt"/>
                <a:ea typeface="+mj-ea"/>
                <a:cs typeface="+mj-cs"/>
              </a:rPr>
              <a:t>Il protocollo informatico e il sistema di conservazione dei documenti informatici</a:t>
            </a:r>
          </a:p>
        </p:txBody>
      </p:sp>
      <p:sp>
        <p:nvSpPr>
          <p:cNvPr id="4" name="CasellaDiTesto 3"/>
          <p:cNvSpPr txBox="1"/>
          <p:nvPr/>
        </p:nvSpPr>
        <p:spPr>
          <a:xfrm>
            <a:off x="2843808" y="2492896"/>
            <a:ext cx="5040560" cy="1600438"/>
          </a:xfrm>
          <a:prstGeom prst="rect">
            <a:avLst/>
          </a:prstGeom>
          <a:noFill/>
        </p:spPr>
        <p:txBody>
          <a:bodyPr wrap="square" rtlCol="0">
            <a:spAutoFit/>
          </a:bodyPr>
          <a:lstStyle/>
          <a:p>
            <a:pPr algn="ctr"/>
            <a:r>
              <a:rPr lang="it-IT" sz="2000" dirty="0"/>
              <a:t>Breve guida al contenuto dei principali obblighi di informatizzazione della P.A., in vista della nuova scadenza del 12 ottobre 2015</a:t>
            </a:r>
          </a:p>
          <a:p>
            <a:endParaRPr lang="it-IT" dirty="0"/>
          </a:p>
        </p:txBody>
      </p:sp>
    </p:spTree>
    <p:extLst>
      <p:ext uri="{BB962C8B-B14F-4D97-AF65-F5344CB8AC3E}">
        <p14:creationId xmlns:p14="http://schemas.microsoft.com/office/powerpoint/2010/main" val="3087197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692696"/>
            <a:ext cx="8712968"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it-IT" sz="3200" b="1" dirty="0">
                <a:solidFill>
                  <a:schemeClr val="accent3">
                    <a:tint val="90000"/>
                    <a:satMod val="120000"/>
                  </a:schemeClr>
                </a:solidFill>
                <a:effectLst>
                  <a:outerShdw blurRad="38100" dist="25400" dir="5400000" algn="tl" rotWithShape="0">
                    <a:srgbClr val="000000">
                      <a:alpha val="43000"/>
                    </a:srgbClr>
                  </a:outerShdw>
                </a:effectLst>
              </a:rPr>
              <a:t>CONTENUTO GENERALE </a:t>
            </a: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DEGLI OBBLIGHI </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403648" y="1772816"/>
            <a:ext cx="7416824" cy="4968552"/>
          </a:xfrm>
        </p:spPr>
        <p:txBody>
          <a:bodyPr>
            <a:normAutofit fontScale="77500" lnSpcReduction="20000"/>
          </a:bodyPr>
          <a:lstStyle/>
          <a:p>
            <a:pPr marL="0" indent="0">
              <a:buNone/>
            </a:pPr>
            <a:r>
              <a:rPr lang="it-IT" sz="3000" dirty="0" smtClean="0"/>
              <a:t>In materia di </a:t>
            </a:r>
            <a:r>
              <a:rPr lang="it-IT" sz="3000" b="1" u="sng" dirty="0" smtClean="0"/>
              <a:t>principi generali</a:t>
            </a:r>
            <a:r>
              <a:rPr lang="it-IT" sz="3000" dirty="0" smtClean="0"/>
              <a:t>, il CAD stabilisce che:</a:t>
            </a:r>
          </a:p>
          <a:p>
            <a:pPr>
              <a:buFont typeface="Arial" panose="020B0604020202020204" pitchFamily="34" charset="0"/>
              <a:buChar char="•"/>
            </a:pPr>
            <a:r>
              <a:rPr lang="it-IT" sz="3000" dirty="0" smtClean="0"/>
              <a:t>le </a:t>
            </a:r>
            <a:r>
              <a:rPr lang="it-IT" sz="3000" dirty="0"/>
              <a:t>regole per la costituzione, l’identificazione e l'utilizzo del fascicolo sono conformi ai principi di una corretta gestione documentale ed alla disciplina della formazione, gestione, conservazione e trasmissione del documento informatico, ivi comprese le regole concernenti il protocollo informatico ed il sistema pubblico di connettività, e comunque rispettano i criteri dell'interoperabilità e della cooperazione </a:t>
            </a:r>
            <a:r>
              <a:rPr lang="it-IT" sz="3000" dirty="0" smtClean="0"/>
              <a:t>applicativa (art. 41);</a:t>
            </a:r>
          </a:p>
          <a:p>
            <a:pPr>
              <a:buFont typeface="Arial" panose="020B0604020202020204" pitchFamily="34" charset="0"/>
              <a:buChar char="•"/>
            </a:pPr>
            <a:r>
              <a:rPr lang="it-IT" sz="3000" dirty="0"/>
              <a:t>l</a:t>
            </a:r>
            <a:r>
              <a:rPr lang="it-IT" sz="3000" dirty="0" smtClean="0"/>
              <a:t>e regole tecniche previste nei DPCM di attuazione devono conformarsi alle discipline risultanti dal processo di standardizzazione tecnologica a livello internazionale e alle normative dell’Unione europea (art. 71).</a:t>
            </a:r>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2334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692696"/>
            <a:ext cx="8712968"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it-IT" sz="3200" b="1" dirty="0">
                <a:solidFill>
                  <a:schemeClr val="accent3">
                    <a:tint val="90000"/>
                    <a:satMod val="120000"/>
                  </a:schemeClr>
                </a:solidFill>
                <a:effectLst>
                  <a:outerShdw blurRad="38100" dist="25400" dir="5400000" algn="tl" rotWithShape="0">
                    <a:srgbClr val="000000">
                      <a:alpha val="43000"/>
                    </a:srgbClr>
                  </a:outerShdw>
                </a:effectLst>
              </a:rPr>
              <a:t>CONTENUTO GENERALE </a:t>
            </a: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DEGLI OBBLIGHI </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323528" y="1268760"/>
            <a:ext cx="8568952" cy="5400600"/>
          </a:xfrm>
        </p:spPr>
        <p:txBody>
          <a:bodyPr>
            <a:noAutofit/>
          </a:bodyPr>
          <a:lstStyle/>
          <a:p>
            <a:pPr marL="0" indent="0" algn="just">
              <a:buNone/>
            </a:pPr>
            <a:r>
              <a:rPr lang="it-IT" sz="2000" dirty="0" smtClean="0"/>
              <a:t>Inoltre, l'</a:t>
            </a:r>
            <a:r>
              <a:rPr lang="it-IT" sz="2000" b="1" dirty="0" smtClean="0"/>
              <a:t>art</a:t>
            </a:r>
            <a:r>
              <a:rPr lang="it-IT" sz="2000" b="1" dirty="0"/>
              <a:t>. 44 </a:t>
            </a:r>
            <a:r>
              <a:rPr lang="it-IT" sz="2000" dirty="0"/>
              <a:t>del CAD fissa i requisiti </a:t>
            </a:r>
            <a:r>
              <a:rPr lang="it-IT" sz="2000" dirty="0" smtClean="0"/>
              <a:t>principali del </a:t>
            </a:r>
            <a:r>
              <a:rPr lang="it-IT" sz="2000" b="1" dirty="0" smtClean="0"/>
              <a:t>«sistema di conservazione </a:t>
            </a:r>
            <a:r>
              <a:rPr lang="it-IT" sz="2000" b="1" dirty="0"/>
              <a:t>dei documenti </a:t>
            </a:r>
            <a:r>
              <a:rPr lang="it-IT" sz="2000" b="1" dirty="0" smtClean="0"/>
              <a:t>informatici»</a:t>
            </a:r>
            <a:r>
              <a:rPr lang="it-IT" sz="2000" dirty="0" smtClean="0"/>
              <a:t>, </a:t>
            </a:r>
            <a:r>
              <a:rPr lang="it-IT" sz="2000" dirty="0"/>
              <a:t>che si </a:t>
            </a:r>
            <a:r>
              <a:rPr lang="it-IT" sz="2000" dirty="0" smtClean="0"/>
              <a:t>fonda:</a:t>
            </a:r>
          </a:p>
          <a:p>
            <a:pPr algn="just">
              <a:buFont typeface="Arial" panose="020B0604020202020204" pitchFamily="34" charset="0"/>
              <a:buChar char="•"/>
            </a:pPr>
            <a:r>
              <a:rPr lang="it-IT" sz="2000" dirty="0" smtClean="0"/>
              <a:t>sull'identificazione </a:t>
            </a:r>
            <a:r>
              <a:rPr lang="it-IT" sz="2000" dirty="0"/>
              <a:t>certa di chi realizza il </a:t>
            </a:r>
            <a:r>
              <a:rPr lang="it-IT" sz="2000" dirty="0" smtClean="0"/>
              <a:t>documento;</a:t>
            </a:r>
          </a:p>
          <a:p>
            <a:pPr algn="just">
              <a:buFont typeface="Arial" panose="020B0604020202020204" pitchFamily="34" charset="0"/>
              <a:buChar char="•"/>
            </a:pPr>
            <a:r>
              <a:rPr lang="it-IT" sz="2000" dirty="0" smtClean="0"/>
              <a:t>sull'integrità </a:t>
            </a:r>
            <a:r>
              <a:rPr lang="it-IT" sz="2000" dirty="0"/>
              <a:t>del </a:t>
            </a:r>
            <a:r>
              <a:rPr lang="it-IT" sz="2000" dirty="0" smtClean="0"/>
              <a:t>documento;</a:t>
            </a:r>
          </a:p>
          <a:p>
            <a:pPr algn="just">
              <a:buFont typeface="Arial" panose="020B0604020202020204" pitchFamily="34" charset="0"/>
              <a:buChar char="•"/>
            </a:pPr>
            <a:r>
              <a:rPr lang="it-IT" sz="2000" dirty="0"/>
              <a:t>s</a:t>
            </a:r>
            <a:r>
              <a:rPr lang="it-IT" sz="2000" dirty="0" smtClean="0"/>
              <a:t>ulla leggibilità e agevole reperibilità dei documenti e delle informazioni identificative (inclusi i dati di registrazione e classificazione originari del documento);</a:t>
            </a:r>
          </a:p>
          <a:p>
            <a:pPr algn="just">
              <a:buFont typeface="Arial" panose="020B0604020202020204" pitchFamily="34" charset="0"/>
              <a:buChar char="•"/>
            </a:pPr>
            <a:r>
              <a:rPr lang="it-IT" sz="2000" dirty="0" smtClean="0"/>
              <a:t>sul </a:t>
            </a:r>
            <a:r>
              <a:rPr lang="it-IT" sz="2000" dirty="0"/>
              <a:t>rispetto delle misure di </a:t>
            </a:r>
            <a:r>
              <a:rPr lang="it-IT" sz="2000" dirty="0" smtClean="0"/>
              <a:t>sicurezza.</a:t>
            </a:r>
          </a:p>
          <a:p>
            <a:pPr algn="just">
              <a:buFont typeface="Arial" panose="020B0604020202020204" pitchFamily="34" charset="0"/>
              <a:buChar char="•"/>
            </a:pPr>
            <a:endParaRPr lang="it-IT" sz="2000" dirty="0"/>
          </a:p>
          <a:p>
            <a:pPr marL="0" indent="0" algn="just">
              <a:buNone/>
            </a:pPr>
            <a:r>
              <a:rPr lang="it-IT" sz="2000" dirty="0" smtClean="0"/>
              <a:t>La norma, in particolare, prevede l’obbligo di </a:t>
            </a:r>
            <a:r>
              <a:rPr lang="it-IT" sz="2000" b="1" dirty="0" smtClean="0"/>
              <a:t>conservazione dei documenti in modalità digitale</a:t>
            </a:r>
            <a:r>
              <a:rPr lang="it-IT" sz="2000" dirty="0" smtClean="0"/>
              <a:t>, secondo le regole tecniche specificate nei successivi DPCM attuativi </a:t>
            </a:r>
            <a:r>
              <a:rPr lang="it-IT" sz="2000" i="1" dirty="0" smtClean="0"/>
              <a:t>(vedi sopra).</a:t>
            </a:r>
            <a:endParaRPr lang="it-IT" sz="2000" i="1" dirty="0"/>
          </a:p>
          <a:p>
            <a:pPr marL="0" indent="0" algn="just">
              <a:buNone/>
            </a:pPr>
            <a:r>
              <a:rPr lang="it-IT" sz="2000" dirty="0" smtClean="0"/>
              <a:t>A tale sistema </a:t>
            </a:r>
            <a:r>
              <a:rPr lang="it-IT" sz="2000" b="1" dirty="0" smtClean="0"/>
              <a:t>sono soggetti </a:t>
            </a:r>
            <a:r>
              <a:rPr lang="it-IT" sz="2000" dirty="0" smtClean="0"/>
              <a:t>tutti i documenti di cui è prescritta la conservazione per legge/regolamento.</a:t>
            </a:r>
          </a:p>
          <a:p>
            <a:pPr marL="0" indent="0" algn="just">
              <a:buNone/>
            </a:pPr>
            <a:r>
              <a:rPr lang="it-IT" sz="2000" dirty="0" smtClean="0"/>
              <a:t>Se conservati in conformità alle regole prescritte, i documenti informatici sono </a:t>
            </a:r>
            <a:r>
              <a:rPr lang="it-IT" sz="2000" b="1" dirty="0" smtClean="0"/>
              <a:t>validi e rilevanti </a:t>
            </a:r>
            <a:r>
              <a:rPr lang="it-IT" sz="2000" dirty="0" smtClean="0"/>
              <a:t>a tutti gli effetti di legge (art. 43 CAD).</a:t>
            </a:r>
          </a:p>
          <a:p>
            <a:pPr marL="0" indent="0">
              <a:buNone/>
            </a:pPr>
            <a:endParaRPr lang="it-IT" sz="2000"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5259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76672"/>
            <a:ext cx="8712968"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a:solidFill>
                  <a:schemeClr val="accent3">
                    <a:tint val="90000"/>
                    <a:satMod val="120000"/>
                  </a:schemeClr>
                </a:solidFill>
                <a:effectLst>
                  <a:outerShdw blurRad="38100" dist="25400" dir="5400000" algn="tl" rotWithShape="0">
                    <a:srgbClr val="000000">
                      <a:alpha val="43000"/>
                    </a:srgbClr>
                  </a:outerShdw>
                </a:effectLst>
              </a:rPr>
              <a:t>CONTENUTO GENERALE </a:t>
            </a: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DEGLI OBBLIGHI</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331640" y="1052736"/>
            <a:ext cx="7560840" cy="5544616"/>
          </a:xfrm>
        </p:spPr>
        <p:txBody>
          <a:bodyPr>
            <a:noAutofit/>
          </a:bodyPr>
          <a:lstStyle/>
          <a:p>
            <a:pPr marL="0" indent="0" algn="just">
              <a:buNone/>
            </a:pPr>
            <a:r>
              <a:rPr lang="it-IT" sz="2400" dirty="0" smtClean="0"/>
              <a:t>Viene</a:t>
            </a:r>
            <a:r>
              <a:rPr lang="it-IT" sz="2400" dirty="0"/>
              <a:t>, inoltre, introdotta la figura del </a:t>
            </a:r>
            <a:r>
              <a:rPr lang="it-IT" sz="2400" b="1" dirty="0"/>
              <a:t>Responsabile della </a:t>
            </a:r>
            <a:r>
              <a:rPr lang="it-IT" sz="2400" b="1" dirty="0" smtClean="0"/>
              <a:t>conservazione </a:t>
            </a:r>
            <a:r>
              <a:rPr lang="it-IT" sz="2400" dirty="0" smtClean="0"/>
              <a:t>(art. 44 CAD), che provvede alla gestione del sistema d’intesa con il responsabile del trattamento dei dati personali e, ove previsto, con il responsabile del servizio per la tenuta del protocollo informatico (art. 61 DPR 445/2000). </a:t>
            </a:r>
          </a:p>
          <a:p>
            <a:pPr marL="0" indent="0" algn="just">
              <a:buNone/>
            </a:pPr>
            <a:endParaRPr lang="it-IT" sz="2400" dirty="0" smtClean="0"/>
          </a:p>
          <a:p>
            <a:pPr marL="0" indent="0" algn="just">
              <a:buNone/>
            </a:pPr>
            <a:r>
              <a:rPr lang="it-IT" sz="2400" dirty="0" smtClean="0"/>
              <a:t>Il Responsabile della conservazione potrà </a:t>
            </a:r>
            <a:r>
              <a:rPr lang="it-IT" sz="2400" dirty="0"/>
              <a:t>richiedere ad </a:t>
            </a:r>
            <a:r>
              <a:rPr lang="it-IT" sz="2400" b="1" dirty="0"/>
              <a:t>altri soggetti pubblici o privati</a:t>
            </a:r>
            <a:r>
              <a:rPr lang="it-IT" sz="2400" dirty="0"/>
              <a:t>, con idonee garanzie organizzative e tecnologiche, di provvedere alla conservazione dei documenti informatici o alla certificazione della conformità del relativo processo di conservazione e regole tecniche ivi </a:t>
            </a:r>
            <a:r>
              <a:rPr lang="it-IT" sz="2400" dirty="0" smtClean="0"/>
              <a:t>previste. Tali soggetti potranno richiedere apposito </a:t>
            </a:r>
            <a:r>
              <a:rPr lang="it-IT" sz="2400" b="1" dirty="0" smtClean="0"/>
              <a:t>accreditamento presso l’</a:t>
            </a:r>
            <a:r>
              <a:rPr lang="it-IT" sz="2400" b="1" dirty="0" err="1" smtClean="0"/>
              <a:t>AgID</a:t>
            </a:r>
            <a:r>
              <a:rPr lang="it-IT" sz="2400" dirty="0" smtClean="0"/>
              <a:t>, ex </a:t>
            </a:r>
            <a:r>
              <a:rPr lang="it-IT" sz="2400" dirty="0" err="1" smtClean="0"/>
              <a:t>DigitPA</a:t>
            </a:r>
            <a:r>
              <a:rPr lang="it-IT" sz="2400" dirty="0" smtClean="0"/>
              <a:t> (art. 44bis CAD).</a:t>
            </a:r>
            <a:endParaRPr lang="it-IT" sz="2400" dirty="0"/>
          </a:p>
          <a:p>
            <a:pPr marL="0" indent="0">
              <a:buNone/>
            </a:pPr>
            <a:endParaRPr lang="it-IT" sz="2000" dirty="0" smtClean="0"/>
          </a:p>
          <a:p>
            <a:pPr marL="0" indent="0">
              <a:buNone/>
            </a:pPr>
            <a:endParaRPr lang="it-IT" sz="2000"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4038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20688"/>
            <a:ext cx="91440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IN PARTICOLARE: CONTENUTO DEI DPCM ATTUATIVI</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251520" y="1268760"/>
            <a:ext cx="8784976" cy="5400600"/>
          </a:xfrm>
        </p:spPr>
        <p:txBody>
          <a:bodyPr>
            <a:noAutofit/>
          </a:bodyPr>
          <a:lstStyle/>
          <a:p>
            <a:pPr marL="0" indent="0" algn="just">
              <a:buNone/>
            </a:pPr>
            <a:r>
              <a:rPr lang="it-IT" sz="1800" dirty="0" smtClean="0"/>
              <a:t>Il </a:t>
            </a:r>
            <a:r>
              <a:rPr lang="it-IT" sz="1800" b="1" dirty="0" smtClean="0"/>
              <a:t>DPCM 3 dicembre 2013 </a:t>
            </a:r>
            <a:r>
              <a:rPr lang="it-IT" sz="1800" b="1" dirty="0"/>
              <a:t>sul </a:t>
            </a:r>
            <a:r>
              <a:rPr lang="it-IT" sz="1800" b="1" u="sng" dirty="0"/>
              <a:t>protocollo informatico</a:t>
            </a:r>
            <a:r>
              <a:rPr lang="it-IT" sz="1800" dirty="0"/>
              <a:t> </a:t>
            </a:r>
            <a:r>
              <a:rPr lang="it-IT" sz="1800" dirty="0" smtClean="0"/>
              <a:t>obbliga le P.A.:</a:t>
            </a:r>
          </a:p>
          <a:p>
            <a:pPr algn="just">
              <a:buFont typeface="Arial" panose="020B0604020202020204" pitchFamily="34" charset="0"/>
              <a:buChar char="•"/>
            </a:pPr>
            <a:r>
              <a:rPr lang="it-IT" sz="1800" dirty="0" smtClean="0"/>
              <a:t>a individuare le </a:t>
            </a:r>
            <a:r>
              <a:rPr lang="it-IT" sz="1800" b="1" dirty="0"/>
              <a:t>aree organizzative </a:t>
            </a:r>
            <a:r>
              <a:rPr lang="it-IT" sz="1800" b="1" dirty="0" smtClean="0"/>
              <a:t>omogenee </a:t>
            </a:r>
            <a:r>
              <a:rPr lang="it-IT" sz="1800" dirty="0" smtClean="0"/>
              <a:t>(AOO) </a:t>
            </a:r>
            <a:r>
              <a:rPr lang="it-IT" sz="1800" dirty="0"/>
              <a:t>e </a:t>
            </a:r>
            <a:r>
              <a:rPr lang="it-IT" sz="1800" dirty="0" smtClean="0"/>
              <a:t>i </a:t>
            </a:r>
            <a:r>
              <a:rPr lang="it-IT" sz="1800" dirty="0"/>
              <a:t>relativi uffici di </a:t>
            </a:r>
            <a:r>
              <a:rPr lang="it-IT" sz="1800" dirty="0" smtClean="0"/>
              <a:t>riferimento (ai sensi dell’art</a:t>
            </a:r>
            <a:r>
              <a:rPr lang="it-IT" sz="1800" dirty="0"/>
              <a:t>. 50 del </a:t>
            </a:r>
            <a:r>
              <a:rPr lang="it-IT" sz="1800" dirty="0" smtClean="0"/>
              <a:t>DPR </a:t>
            </a:r>
            <a:r>
              <a:rPr lang="it-IT" sz="1800" dirty="0"/>
              <a:t>n. </a:t>
            </a:r>
            <a:r>
              <a:rPr lang="it-IT" sz="1800" dirty="0" smtClean="0"/>
              <a:t>445/2000); </a:t>
            </a:r>
          </a:p>
          <a:p>
            <a:pPr algn="just">
              <a:buFont typeface="Arial" panose="020B0604020202020204" pitchFamily="34" charset="0"/>
              <a:buChar char="•"/>
            </a:pPr>
            <a:r>
              <a:rPr lang="it-IT" sz="1800" dirty="0" smtClean="0"/>
              <a:t>a </a:t>
            </a:r>
            <a:r>
              <a:rPr lang="it-IT" sz="1800" dirty="0"/>
              <a:t>nominare, in ciascuna delle </a:t>
            </a:r>
            <a:r>
              <a:rPr lang="it-IT" sz="1800" dirty="0" smtClean="0"/>
              <a:t>AOO, il </a:t>
            </a:r>
            <a:r>
              <a:rPr lang="it-IT" sz="1800" b="1" dirty="0"/>
              <a:t>R</a:t>
            </a:r>
            <a:r>
              <a:rPr lang="it-IT" sz="1800" b="1" dirty="0" smtClean="0"/>
              <a:t>esponsabile </a:t>
            </a:r>
            <a:r>
              <a:rPr lang="it-IT" sz="1800" b="1" dirty="0"/>
              <a:t>della gestione documentale</a:t>
            </a:r>
            <a:r>
              <a:rPr lang="it-IT" sz="1800" dirty="0"/>
              <a:t> </a:t>
            </a:r>
            <a:r>
              <a:rPr lang="it-IT" sz="1800" dirty="0" smtClean="0"/>
              <a:t>(e suo vicario);</a:t>
            </a:r>
          </a:p>
          <a:p>
            <a:pPr algn="just">
              <a:buFont typeface="Arial" panose="020B0604020202020204" pitchFamily="34" charset="0"/>
              <a:buChar char="•"/>
            </a:pPr>
            <a:r>
              <a:rPr lang="it-IT" sz="1800" dirty="0"/>
              <a:t>a</a:t>
            </a:r>
            <a:r>
              <a:rPr lang="it-IT" sz="1800" dirty="0" smtClean="0"/>
              <a:t> nominare, nell'ambito </a:t>
            </a:r>
            <a:r>
              <a:rPr lang="it-IT" sz="1800" dirty="0"/>
              <a:t>delle amministrazioni con più aree organizzative omogenee, il </a:t>
            </a:r>
            <a:r>
              <a:rPr lang="it-IT" sz="1800" b="1" dirty="0" smtClean="0"/>
              <a:t>Coordinatore </a:t>
            </a:r>
            <a:r>
              <a:rPr lang="it-IT" sz="1800" b="1" dirty="0"/>
              <a:t>della gestione documentale </a:t>
            </a:r>
            <a:r>
              <a:rPr lang="it-IT" sz="1800" b="1" dirty="0" smtClean="0"/>
              <a:t>(</a:t>
            </a:r>
            <a:r>
              <a:rPr lang="it-IT" sz="1800" dirty="0" smtClean="0"/>
              <a:t>e suo vicario); </a:t>
            </a:r>
          </a:p>
          <a:p>
            <a:pPr algn="just">
              <a:buFont typeface="Arial" panose="020B0604020202020204" pitchFamily="34" charset="0"/>
              <a:buChar char="•"/>
            </a:pPr>
            <a:r>
              <a:rPr lang="it-IT" sz="1800" dirty="0" smtClean="0"/>
              <a:t>ad </a:t>
            </a:r>
            <a:r>
              <a:rPr lang="it-IT" sz="1800" dirty="0"/>
              <a:t>adottare il </a:t>
            </a:r>
            <a:r>
              <a:rPr lang="it-IT" sz="1800" b="1" dirty="0"/>
              <a:t>m</a:t>
            </a:r>
            <a:r>
              <a:rPr lang="it-IT" sz="1800" b="1" dirty="0" smtClean="0"/>
              <a:t>anuale </a:t>
            </a:r>
            <a:r>
              <a:rPr lang="it-IT" sz="1800" b="1" dirty="0"/>
              <a:t>di gestione</a:t>
            </a:r>
            <a:r>
              <a:rPr lang="it-IT" sz="1800" dirty="0"/>
              <a:t> </a:t>
            </a:r>
            <a:r>
              <a:rPr lang="it-IT" sz="1800" dirty="0" smtClean="0"/>
              <a:t>(su </a:t>
            </a:r>
            <a:r>
              <a:rPr lang="it-IT" sz="1800" dirty="0"/>
              <a:t>proposta del </a:t>
            </a:r>
            <a:r>
              <a:rPr lang="it-IT" sz="1800" dirty="0" smtClean="0"/>
              <a:t>Responsabile </a:t>
            </a:r>
            <a:r>
              <a:rPr lang="it-IT" sz="1800" dirty="0"/>
              <a:t>della gestione documentale ovvero, ove nominato, del </a:t>
            </a:r>
            <a:r>
              <a:rPr lang="it-IT" sz="1800" dirty="0" smtClean="0"/>
              <a:t>Coordinatore </a:t>
            </a:r>
            <a:r>
              <a:rPr lang="it-IT" sz="1800" dirty="0"/>
              <a:t>della gestione </a:t>
            </a:r>
            <a:r>
              <a:rPr lang="it-IT" sz="1800" dirty="0" smtClean="0"/>
              <a:t>documentale); </a:t>
            </a:r>
          </a:p>
          <a:p>
            <a:pPr algn="just">
              <a:buFont typeface="Arial" panose="020B0604020202020204" pitchFamily="34" charset="0"/>
              <a:buChar char="•"/>
            </a:pPr>
            <a:r>
              <a:rPr lang="it-IT" sz="1800" dirty="0" smtClean="0"/>
              <a:t>a definire i </a:t>
            </a:r>
            <a:r>
              <a:rPr lang="it-IT" sz="1800" dirty="0"/>
              <a:t>tempi, le modalità e le misure organizzative e tecniche finalizzate all'</a:t>
            </a:r>
            <a:r>
              <a:rPr lang="it-IT" sz="1800" b="1" dirty="0"/>
              <a:t>eliminazione dei protocolli di settore e di reparto</a:t>
            </a:r>
            <a:r>
              <a:rPr lang="it-IT" sz="1800" dirty="0"/>
              <a:t>, dei protocolli multipli, dei protocolli di telefax, </a:t>
            </a:r>
            <a:r>
              <a:rPr lang="it-IT" sz="1800" b="1" dirty="0"/>
              <a:t>e, più in generale, dei protocolli diversi dal protocollo informatico </a:t>
            </a:r>
            <a:r>
              <a:rPr lang="it-IT" sz="1800" dirty="0"/>
              <a:t>previsto dal testo </a:t>
            </a:r>
            <a:r>
              <a:rPr lang="it-IT" sz="1800" dirty="0" smtClean="0"/>
              <a:t>unico (su </a:t>
            </a:r>
            <a:r>
              <a:rPr lang="it-IT" sz="1800" dirty="0"/>
              <a:t>indicazione del Responsabile della gestione documentale ovvero, ove nominato, del Coordinatore della gestione </a:t>
            </a:r>
            <a:r>
              <a:rPr lang="it-IT" sz="1800" dirty="0" smtClean="0"/>
              <a:t>documentale);</a:t>
            </a:r>
          </a:p>
          <a:p>
            <a:pPr algn="just">
              <a:buFont typeface="Arial" panose="020B0604020202020204" pitchFamily="34" charset="0"/>
              <a:buChar char="•"/>
            </a:pPr>
            <a:r>
              <a:rPr lang="it-IT" sz="1800" dirty="0"/>
              <a:t>la predisposizione di un </a:t>
            </a:r>
            <a:r>
              <a:rPr lang="it-IT" sz="1800" b="1" dirty="0"/>
              <a:t>piano per la sicurezza </a:t>
            </a:r>
            <a:r>
              <a:rPr lang="it-IT" sz="1800" dirty="0"/>
              <a:t>dei dati, dei documenti e delle tecnologie sulla base delle disposizioni del Codice in materia di dati personali, di cui al </a:t>
            </a:r>
            <a:r>
              <a:rPr lang="it-IT" sz="1800" dirty="0" err="1"/>
              <a:t>D.Lgs.</a:t>
            </a:r>
            <a:r>
              <a:rPr lang="it-IT" sz="1800" dirty="0"/>
              <a:t> 30 giugno 2003, n. 196.</a:t>
            </a:r>
          </a:p>
          <a:p>
            <a:pPr marL="0" indent="0">
              <a:buNone/>
            </a:pPr>
            <a:endParaRPr lang="it-IT" sz="2000" dirty="0"/>
          </a:p>
          <a:p>
            <a:pPr marL="0" indent="0">
              <a:buNone/>
            </a:pPr>
            <a:endParaRPr lang="it-IT" sz="2000"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9158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20688"/>
            <a:ext cx="91440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IN PARTICOLARE: CONTENUTO DEI DPCM ATTUATIVI</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259632" y="1556792"/>
            <a:ext cx="7884368" cy="5184576"/>
          </a:xfrm>
        </p:spPr>
        <p:txBody>
          <a:bodyPr>
            <a:noAutofit/>
          </a:bodyPr>
          <a:lstStyle/>
          <a:p>
            <a:pPr marL="0" indent="0" algn="just">
              <a:buNone/>
            </a:pPr>
            <a:r>
              <a:rPr lang="it-IT" sz="1400" dirty="0" smtClean="0"/>
              <a:t>Il </a:t>
            </a:r>
            <a:r>
              <a:rPr lang="it-IT" sz="1400" b="1" dirty="0" smtClean="0"/>
              <a:t>manuale di gestione del protocollo informatico </a:t>
            </a:r>
            <a:r>
              <a:rPr lang="it-IT" sz="1400" dirty="0" smtClean="0"/>
              <a:t>descrive il sistema di gestione, anche ai fini della conservazione, dei documenti informatici e fornisce le istruzioni per il corretto funzionamento del servizio per la tenuta del protocollo informatico, della gestione dei flussi documentali e degli archivi (art. 5 DPCM).</a:t>
            </a:r>
          </a:p>
          <a:p>
            <a:pPr marL="0" indent="0" algn="just">
              <a:buNone/>
            </a:pPr>
            <a:endParaRPr lang="it-IT" sz="1400" dirty="0"/>
          </a:p>
          <a:p>
            <a:pPr marL="0" indent="0" algn="just">
              <a:buNone/>
            </a:pPr>
            <a:r>
              <a:rPr lang="it-IT" sz="1400" dirty="0" smtClean="0"/>
              <a:t>Tale manuale dovrà essere </a:t>
            </a:r>
            <a:r>
              <a:rPr lang="it-IT" sz="1400" b="1" dirty="0" smtClean="0"/>
              <a:t>pubblicato sul sito istituzionale </a:t>
            </a:r>
            <a:r>
              <a:rPr lang="it-IT" sz="1400" dirty="0" smtClean="0"/>
              <a:t>dell’Amministrazione.</a:t>
            </a:r>
          </a:p>
          <a:p>
            <a:pPr marL="0" indent="0" algn="just">
              <a:buNone/>
            </a:pPr>
            <a:endParaRPr lang="it-IT" sz="1400" dirty="0" smtClean="0"/>
          </a:p>
          <a:p>
            <a:pPr marL="0" indent="0" algn="just">
              <a:buNone/>
            </a:pPr>
            <a:r>
              <a:rPr lang="it-IT" sz="1400" dirty="0" smtClean="0"/>
              <a:t>Il testo stabilisce i </a:t>
            </a:r>
            <a:r>
              <a:rPr lang="it-IT" sz="1400" b="1" dirty="0" smtClean="0"/>
              <a:t>contenuti minimi </a:t>
            </a:r>
            <a:r>
              <a:rPr lang="it-IT" sz="1400" dirty="0" smtClean="0"/>
              <a:t>del manuale di gestione, in cui andranno indicati, fra l’altro:</a:t>
            </a:r>
          </a:p>
          <a:p>
            <a:pPr algn="just">
              <a:buFont typeface="Wingdings" panose="05000000000000000000" pitchFamily="2" charset="2"/>
              <a:buChar char="ü"/>
            </a:pPr>
            <a:r>
              <a:rPr lang="it-IT" sz="1400" dirty="0" smtClean="0"/>
              <a:t>la pianificazione</a:t>
            </a:r>
            <a:r>
              <a:rPr lang="it-IT" sz="1400" dirty="0"/>
              <a:t>, le modalità e le </a:t>
            </a:r>
            <a:r>
              <a:rPr lang="it-IT" sz="1400" dirty="0" smtClean="0"/>
              <a:t>misure per procedere all’eliminazione dei protocolli diversi da quello informatico;</a:t>
            </a:r>
          </a:p>
          <a:p>
            <a:pPr algn="just">
              <a:buFont typeface="Wingdings" panose="05000000000000000000" pitchFamily="2" charset="2"/>
              <a:buChar char="ü"/>
            </a:pPr>
            <a:r>
              <a:rPr lang="it-IT" sz="1400" dirty="0"/>
              <a:t>piano di sicurezza dei documenti </a:t>
            </a:r>
            <a:r>
              <a:rPr lang="it-IT" sz="1400" dirty="0" smtClean="0"/>
              <a:t>informatici;</a:t>
            </a:r>
          </a:p>
          <a:p>
            <a:pPr algn="just">
              <a:buFont typeface="Wingdings" panose="05000000000000000000" pitchFamily="2" charset="2"/>
              <a:buChar char="ü"/>
            </a:pPr>
            <a:r>
              <a:rPr lang="it-IT" sz="1400" dirty="0"/>
              <a:t>le modalità di utilizzo di strumenti informatici per la formazione dei documenti </a:t>
            </a:r>
            <a:r>
              <a:rPr lang="it-IT" sz="1400" dirty="0" smtClean="0"/>
              <a:t>informatici;</a:t>
            </a:r>
          </a:p>
          <a:p>
            <a:pPr algn="just">
              <a:buFont typeface="Wingdings" panose="05000000000000000000" pitchFamily="2" charset="2"/>
              <a:buChar char="ü"/>
            </a:pPr>
            <a:r>
              <a:rPr lang="it-IT" sz="1400" dirty="0"/>
              <a:t>la descrizione del </a:t>
            </a:r>
            <a:r>
              <a:rPr lang="it-IT" sz="1400" dirty="0" smtClean="0"/>
              <a:t>flusso </a:t>
            </a:r>
            <a:r>
              <a:rPr lang="it-IT" sz="1400" dirty="0"/>
              <a:t>di lavorazione dei documenti ricevuti, spediti o </a:t>
            </a:r>
            <a:r>
              <a:rPr lang="it-IT" sz="1400" dirty="0" smtClean="0"/>
              <a:t>interni;</a:t>
            </a:r>
          </a:p>
          <a:p>
            <a:pPr algn="just">
              <a:buFont typeface="Wingdings" panose="05000000000000000000" pitchFamily="2" charset="2"/>
              <a:buChar char="ü"/>
            </a:pPr>
            <a:r>
              <a:rPr lang="it-IT" sz="1400" dirty="0"/>
              <a:t>le modalità di formazione, implementazione e gestione dei fascicoli </a:t>
            </a:r>
            <a:r>
              <a:rPr lang="it-IT" sz="1400" dirty="0" smtClean="0"/>
              <a:t>informatici;</a:t>
            </a:r>
          </a:p>
          <a:p>
            <a:pPr algn="just">
              <a:buFont typeface="Wingdings" panose="05000000000000000000" pitchFamily="2" charset="2"/>
              <a:buChar char="ü"/>
            </a:pPr>
            <a:r>
              <a:rPr lang="it-IT" sz="1400" dirty="0" smtClean="0"/>
              <a:t>l’indicazione </a:t>
            </a:r>
            <a:r>
              <a:rPr lang="it-IT" sz="1400" dirty="0"/>
              <a:t>delle unità organizzative responsabili delle attività di registrazione di </a:t>
            </a:r>
            <a:r>
              <a:rPr lang="it-IT" sz="1400" dirty="0" smtClean="0"/>
              <a:t>protocollo;</a:t>
            </a:r>
          </a:p>
          <a:p>
            <a:pPr algn="just">
              <a:buFont typeface="Wingdings" panose="05000000000000000000" pitchFamily="2" charset="2"/>
              <a:buChar char="ü"/>
            </a:pPr>
            <a:r>
              <a:rPr lang="it-IT" sz="1400" dirty="0"/>
              <a:t>l’elenco dei documenti esclusi dalla registrazione di </a:t>
            </a:r>
            <a:r>
              <a:rPr lang="it-IT" sz="1400" dirty="0" smtClean="0"/>
              <a:t>protocollo;</a:t>
            </a:r>
          </a:p>
          <a:p>
            <a:pPr algn="just">
              <a:buFont typeface="Wingdings" panose="05000000000000000000" pitchFamily="2" charset="2"/>
              <a:buChar char="ü"/>
            </a:pPr>
            <a:r>
              <a:rPr lang="it-IT" sz="1400" dirty="0"/>
              <a:t>il sistema di </a:t>
            </a:r>
            <a:r>
              <a:rPr lang="it-IT" sz="1400" dirty="0" smtClean="0"/>
              <a:t>classificazione</a:t>
            </a:r>
            <a:r>
              <a:rPr lang="it-IT" sz="1400" dirty="0"/>
              <a:t>, con l’indicazione delle modalità di </a:t>
            </a:r>
            <a:r>
              <a:rPr lang="it-IT" sz="1400" dirty="0" smtClean="0"/>
              <a:t>aggiornamento;</a:t>
            </a:r>
          </a:p>
          <a:p>
            <a:pPr algn="just">
              <a:buFont typeface="Wingdings" panose="05000000000000000000" pitchFamily="2" charset="2"/>
              <a:buChar char="ü"/>
            </a:pPr>
            <a:r>
              <a:rPr lang="it-IT" sz="1400" dirty="0"/>
              <a:t>le modalità di produzione e di conservazione delle registrazioni di protocollo </a:t>
            </a:r>
            <a:r>
              <a:rPr lang="it-IT" sz="1400" dirty="0" smtClean="0"/>
              <a:t>informatico;</a:t>
            </a:r>
          </a:p>
          <a:p>
            <a:pPr algn="just">
              <a:buFont typeface="Wingdings" panose="05000000000000000000" pitchFamily="2" charset="2"/>
              <a:buChar char="ü"/>
            </a:pPr>
            <a:r>
              <a:rPr lang="it-IT" sz="1400" dirty="0"/>
              <a:t>i criteri e le modalità per il rilascio delle abilitazioni di accesso interno ed esterno alle </a:t>
            </a:r>
            <a:r>
              <a:rPr lang="it-IT" sz="1400" dirty="0" smtClean="0"/>
              <a:t>informazioni.</a:t>
            </a:r>
          </a:p>
          <a:p>
            <a:pPr marL="0" indent="0">
              <a:buNone/>
            </a:pPr>
            <a:endParaRPr lang="it-IT" sz="1800" dirty="0"/>
          </a:p>
          <a:p>
            <a:pPr marL="0" indent="0">
              <a:buNone/>
            </a:pPr>
            <a:endParaRPr lang="it-IT" sz="1800" dirty="0" smtClean="0"/>
          </a:p>
          <a:p>
            <a:pPr marL="0" indent="0">
              <a:buNone/>
            </a:pPr>
            <a:endParaRPr lang="it-IT" sz="1800" dirty="0"/>
          </a:p>
          <a:p>
            <a:pPr marL="0" indent="0">
              <a:buNone/>
            </a:pPr>
            <a:endParaRPr lang="it-IT" sz="1800" dirty="0"/>
          </a:p>
          <a:p>
            <a:pPr marL="0" indent="0">
              <a:buNone/>
            </a:pPr>
            <a:endParaRPr lang="it-IT" sz="2000" dirty="0"/>
          </a:p>
          <a:p>
            <a:pPr marL="0" indent="0">
              <a:buNone/>
            </a:pPr>
            <a:endParaRPr lang="it-IT" sz="2000" dirty="0"/>
          </a:p>
        </p:txBody>
      </p:sp>
      <p:pic>
        <p:nvPicPr>
          <p:cNvPr id="5"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505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620688"/>
            <a:ext cx="91440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IN PARTICOLARE: CONTENUTO DEI DPCM ATTUATIVI</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547664" y="1484784"/>
            <a:ext cx="7416824" cy="5112568"/>
          </a:xfrm>
        </p:spPr>
        <p:txBody>
          <a:bodyPr>
            <a:noAutofit/>
          </a:bodyPr>
          <a:lstStyle/>
          <a:p>
            <a:pPr marL="0" indent="0">
              <a:buNone/>
            </a:pPr>
            <a:r>
              <a:rPr lang="it-IT" sz="2800" b="1" dirty="0" smtClean="0"/>
              <a:t>In allegato </a:t>
            </a:r>
            <a:r>
              <a:rPr lang="it-IT" sz="2800" dirty="0" smtClean="0"/>
              <a:t>al DPCM è possibile consultare:</a:t>
            </a:r>
          </a:p>
          <a:p>
            <a:pPr>
              <a:buFont typeface="Arial" panose="020B0604020202020204" pitchFamily="34" charset="0"/>
              <a:buChar char="•"/>
            </a:pPr>
            <a:r>
              <a:rPr lang="it-IT" sz="2800" dirty="0"/>
              <a:t>g</a:t>
            </a:r>
            <a:r>
              <a:rPr lang="it-IT" sz="2800" dirty="0" smtClean="0"/>
              <a:t>lossario dei termini contenuti nelle regole tecniche;</a:t>
            </a:r>
          </a:p>
          <a:p>
            <a:pPr>
              <a:buFont typeface="Arial" panose="020B0604020202020204" pitchFamily="34" charset="0"/>
              <a:buChar char="•"/>
            </a:pPr>
            <a:r>
              <a:rPr lang="it-IT" sz="2800" dirty="0" smtClean="0"/>
              <a:t>approfondimento sui «formati» dei documenti informatici da ritenersi coerenti con le regole tecniche stabilite dal decreto;</a:t>
            </a:r>
          </a:p>
          <a:p>
            <a:pPr>
              <a:buFont typeface="Arial" panose="020B0604020202020204" pitchFamily="34" charset="0"/>
              <a:buChar char="•"/>
            </a:pPr>
            <a:r>
              <a:rPr lang="it-IT" sz="2800" dirty="0"/>
              <a:t>s</a:t>
            </a:r>
            <a:r>
              <a:rPr lang="it-IT" sz="2800" dirty="0" smtClean="0"/>
              <a:t>tandard e specifiche tecniche </a:t>
            </a:r>
            <a:r>
              <a:rPr lang="it-IT" sz="2800" dirty="0"/>
              <a:t>da ritenersi coerenti con </a:t>
            </a:r>
            <a:r>
              <a:rPr lang="it-IT" sz="2800" dirty="0" smtClean="0"/>
              <a:t>i contenuti del </a:t>
            </a:r>
            <a:r>
              <a:rPr lang="it-IT" sz="2800" dirty="0"/>
              <a:t>decreto</a:t>
            </a:r>
            <a:r>
              <a:rPr lang="it-IT" sz="2800" dirty="0" smtClean="0"/>
              <a:t>;</a:t>
            </a:r>
          </a:p>
          <a:p>
            <a:pPr>
              <a:buFont typeface="Arial" panose="020B0604020202020204" pitchFamily="34" charset="0"/>
              <a:buChar char="•"/>
            </a:pPr>
            <a:r>
              <a:rPr lang="it-IT" sz="2800" dirty="0"/>
              <a:t>s</a:t>
            </a:r>
            <a:r>
              <a:rPr lang="it-IT" sz="2800" dirty="0" smtClean="0"/>
              <a:t>pecifiche tecniche del pacchetto di archiviazione dei documenti.</a:t>
            </a:r>
          </a:p>
          <a:p>
            <a:pPr marL="0" indent="0">
              <a:buNone/>
            </a:pPr>
            <a:endParaRPr lang="it-IT" sz="1800" dirty="0" smtClean="0"/>
          </a:p>
          <a:p>
            <a:pPr marL="0" indent="0">
              <a:buNone/>
            </a:pPr>
            <a:endParaRPr lang="it-IT" sz="1600" dirty="0" smtClean="0"/>
          </a:p>
          <a:p>
            <a:pPr marL="0" indent="0">
              <a:buNone/>
            </a:pPr>
            <a:endParaRPr lang="it-IT" sz="1800" dirty="0"/>
          </a:p>
          <a:p>
            <a:pPr marL="0" indent="0">
              <a:buNone/>
            </a:pPr>
            <a:endParaRPr lang="it-IT" sz="1800" dirty="0" smtClean="0"/>
          </a:p>
          <a:p>
            <a:pPr marL="0" indent="0">
              <a:buNone/>
            </a:pPr>
            <a:endParaRPr lang="it-IT" sz="1800" dirty="0"/>
          </a:p>
          <a:p>
            <a:pPr marL="0" indent="0">
              <a:buNone/>
            </a:pPr>
            <a:endParaRPr lang="it-IT" sz="1800" dirty="0"/>
          </a:p>
          <a:p>
            <a:pPr marL="0" indent="0">
              <a:buNone/>
            </a:pPr>
            <a:endParaRPr lang="it-IT" sz="2000" dirty="0"/>
          </a:p>
          <a:p>
            <a:pPr marL="0" indent="0">
              <a:buNone/>
            </a:pPr>
            <a:endParaRPr lang="it-IT" sz="2000"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4821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04664"/>
            <a:ext cx="91440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a:solidFill>
                  <a:schemeClr val="accent3">
                    <a:tint val="90000"/>
                    <a:satMod val="120000"/>
                  </a:schemeClr>
                </a:solidFill>
                <a:effectLst>
                  <a:outerShdw blurRad="38100" dist="25400" dir="5400000" algn="tl" rotWithShape="0">
                    <a:srgbClr val="000000">
                      <a:alpha val="43000"/>
                    </a:srgbClr>
                  </a:outerShdw>
                </a:effectLst>
              </a:rPr>
              <a:t>IN PARTICOLARE: CONTENUTO DEI DPCM ATTUATIVI</a:t>
            </a:r>
          </a:p>
        </p:txBody>
      </p:sp>
      <p:sp>
        <p:nvSpPr>
          <p:cNvPr id="3" name="Segnaposto contenuto 2"/>
          <p:cNvSpPr>
            <a:spLocks noGrp="1"/>
          </p:cNvSpPr>
          <p:nvPr>
            <p:ph idx="1"/>
          </p:nvPr>
        </p:nvSpPr>
        <p:spPr>
          <a:xfrm>
            <a:off x="1331640" y="1412776"/>
            <a:ext cx="7560840" cy="5256584"/>
          </a:xfrm>
        </p:spPr>
        <p:txBody>
          <a:bodyPr>
            <a:noAutofit/>
          </a:bodyPr>
          <a:lstStyle/>
          <a:p>
            <a:pPr marL="0" indent="0">
              <a:buNone/>
            </a:pPr>
            <a:r>
              <a:rPr lang="it-IT" sz="2000" dirty="0"/>
              <a:t>Il </a:t>
            </a:r>
            <a:r>
              <a:rPr lang="it-IT" sz="2000" b="1" dirty="0"/>
              <a:t>DPCM 3 dicembre 2013 sul </a:t>
            </a:r>
            <a:r>
              <a:rPr lang="it-IT" sz="2000" b="1" u="sng" dirty="0" smtClean="0"/>
              <a:t>sistema di conservazione </a:t>
            </a:r>
            <a:r>
              <a:rPr lang="it-IT" sz="2000" b="1" dirty="0" smtClean="0"/>
              <a:t>dei documenti informatici </a:t>
            </a:r>
            <a:r>
              <a:rPr lang="it-IT" sz="2000" dirty="0" smtClean="0"/>
              <a:t>prevede, inoltre:</a:t>
            </a:r>
          </a:p>
          <a:p>
            <a:pPr marL="0" indent="0">
              <a:buNone/>
            </a:pPr>
            <a:endParaRPr lang="it-IT" sz="2000" dirty="0"/>
          </a:p>
          <a:p>
            <a:pPr>
              <a:buFont typeface="Arial" panose="020B0604020202020204" pitchFamily="34" charset="0"/>
              <a:buChar char="•"/>
            </a:pPr>
            <a:r>
              <a:rPr lang="it-IT" sz="2000" dirty="0" smtClean="0"/>
              <a:t>l’adozione del </a:t>
            </a:r>
            <a:r>
              <a:rPr lang="it-IT" sz="2000" b="1" dirty="0"/>
              <a:t>sistema di conservazione </a:t>
            </a:r>
            <a:r>
              <a:rPr lang="it-IT" sz="2000" dirty="0"/>
              <a:t>dei documenti informatici, in </a:t>
            </a:r>
            <a:r>
              <a:rPr lang="it-IT" sz="2000" dirty="0" smtClean="0"/>
              <a:t>applicazione </a:t>
            </a:r>
            <a:r>
              <a:rPr lang="it-IT" sz="2000" dirty="0"/>
              <a:t>delle regole, delle procedure, delle tecnologie e dei modelli organizzativi previsti dalla normativa per la gestione di tali processi</a:t>
            </a:r>
            <a:r>
              <a:rPr lang="it-IT" sz="2000" dirty="0" smtClean="0"/>
              <a:t>;</a:t>
            </a:r>
          </a:p>
          <a:p>
            <a:pPr>
              <a:buFont typeface="Arial" panose="020B0604020202020204" pitchFamily="34" charset="0"/>
              <a:buChar char="•"/>
            </a:pPr>
            <a:r>
              <a:rPr lang="it-IT" sz="2000" b="1" dirty="0" smtClean="0"/>
              <a:t>la nomina del Responsabile </a:t>
            </a:r>
            <a:r>
              <a:rPr lang="it-IT" sz="2000" b="1" dirty="0"/>
              <a:t>della conservazione</a:t>
            </a:r>
            <a:r>
              <a:rPr lang="it-IT" sz="2000" dirty="0"/>
              <a:t>, che provvederà ad attuare le politiche complessive del sistema di conservazione, governandone autonomamente la gestione in relazione al modello organizzativo di conservazione adottato;</a:t>
            </a:r>
          </a:p>
          <a:p>
            <a:pPr>
              <a:buFont typeface="Arial" panose="020B0604020202020204" pitchFamily="34" charset="0"/>
              <a:buChar char="•"/>
            </a:pPr>
            <a:r>
              <a:rPr lang="it-IT" sz="2000" dirty="0" smtClean="0"/>
              <a:t>l’adozione </a:t>
            </a:r>
            <a:r>
              <a:rPr lang="it-IT" sz="2000" dirty="0"/>
              <a:t>di un </a:t>
            </a:r>
            <a:r>
              <a:rPr lang="it-IT" sz="2000" b="1" dirty="0" smtClean="0"/>
              <a:t>manuale </a:t>
            </a:r>
            <a:r>
              <a:rPr lang="it-IT" sz="2000" b="1" dirty="0"/>
              <a:t>di conservazione </a:t>
            </a:r>
            <a:r>
              <a:rPr lang="it-IT" sz="2000" dirty="0"/>
              <a:t>che illustri dettagliatamente ogni informazione utile alla gestione e alla verifica del funzionamento del sistema di </a:t>
            </a:r>
            <a:r>
              <a:rPr lang="it-IT" sz="2000" dirty="0" smtClean="0"/>
              <a:t>conservazione.</a:t>
            </a:r>
            <a:endParaRPr lang="it-IT" sz="2000" dirty="0"/>
          </a:p>
          <a:p>
            <a:pPr>
              <a:buFont typeface="Arial" panose="020B0604020202020204" pitchFamily="34" charset="0"/>
              <a:buChar char="•"/>
            </a:pPr>
            <a:endParaRPr lang="it-IT" sz="2000" dirty="0" smtClean="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9780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04664"/>
            <a:ext cx="91440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a:solidFill>
                  <a:schemeClr val="accent3">
                    <a:tint val="90000"/>
                    <a:satMod val="120000"/>
                  </a:schemeClr>
                </a:solidFill>
                <a:effectLst>
                  <a:outerShdw blurRad="38100" dist="25400" dir="5400000" algn="tl" rotWithShape="0">
                    <a:srgbClr val="000000">
                      <a:alpha val="43000"/>
                    </a:srgbClr>
                  </a:outerShdw>
                </a:effectLst>
              </a:rPr>
              <a:t>IN PARTICOLARE: CONTENUTO DEI DPCM ATTUATIVI</a:t>
            </a:r>
          </a:p>
        </p:txBody>
      </p:sp>
      <p:sp>
        <p:nvSpPr>
          <p:cNvPr id="3" name="Segnaposto contenuto 2"/>
          <p:cNvSpPr>
            <a:spLocks noGrp="1"/>
          </p:cNvSpPr>
          <p:nvPr>
            <p:ph idx="1"/>
          </p:nvPr>
        </p:nvSpPr>
        <p:spPr>
          <a:xfrm>
            <a:off x="1187624" y="1196752"/>
            <a:ext cx="7848872" cy="5400600"/>
          </a:xfrm>
        </p:spPr>
        <p:txBody>
          <a:bodyPr>
            <a:noAutofit/>
          </a:bodyPr>
          <a:lstStyle/>
          <a:p>
            <a:pPr marL="0" indent="0" algn="just">
              <a:buNone/>
            </a:pPr>
            <a:r>
              <a:rPr lang="it-IT" sz="1800" dirty="0" smtClean="0"/>
              <a:t>Il </a:t>
            </a:r>
            <a:r>
              <a:rPr lang="it-IT" sz="1800" b="1" dirty="0" smtClean="0"/>
              <a:t>manuale di conservazione</a:t>
            </a:r>
            <a:r>
              <a:rPr lang="it-IT" sz="1800" dirty="0" smtClean="0"/>
              <a:t>, che descrive dettagliatamente il funzionamento del sistema, deve avere formato elettronico e contenere almeno (art. 8):</a:t>
            </a:r>
          </a:p>
          <a:p>
            <a:pPr algn="just">
              <a:buFont typeface="Arial" panose="020B0604020202020204" pitchFamily="34" charset="0"/>
              <a:buChar char="•"/>
            </a:pPr>
            <a:r>
              <a:rPr lang="it-IT" sz="1800" dirty="0"/>
              <a:t>i </a:t>
            </a:r>
            <a:r>
              <a:rPr lang="it-IT" sz="1800" b="1" dirty="0"/>
              <a:t>dati dei soggetti </a:t>
            </a:r>
            <a:r>
              <a:rPr lang="it-IT" sz="1800" dirty="0"/>
              <a:t>che nel tempo hanno assunto la </a:t>
            </a:r>
            <a:r>
              <a:rPr lang="it-IT" sz="1800" dirty="0" smtClean="0"/>
              <a:t>responsabilità </a:t>
            </a:r>
            <a:r>
              <a:rPr lang="it-IT" sz="1800" dirty="0"/>
              <a:t>del sistema di </a:t>
            </a:r>
            <a:r>
              <a:rPr lang="it-IT" sz="1800" dirty="0" smtClean="0"/>
              <a:t>conservazione;</a:t>
            </a:r>
          </a:p>
          <a:p>
            <a:pPr algn="just">
              <a:buFont typeface="Arial" panose="020B0604020202020204" pitchFamily="34" charset="0"/>
              <a:buChar char="•"/>
            </a:pPr>
            <a:r>
              <a:rPr lang="it-IT" sz="1800" dirty="0"/>
              <a:t>la </a:t>
            </a:r>
            <a:r>
              <a:rPr lang="it-IT" sz="1800" b="1" dirty="0"/>
              <a:t>struttura </a:t>
            </a:r>
            <a:r>
              <a:rPr lang="it-IT" sz="1800" b="1" dirty="0" smtClean="0"/>
              <a:t>organizzativa </a:t>
            </a:r>
            <a:r>
              <a:rPr lang="it-IT" sz="1800" dirty="0" smtClean="0"/>
              <a:t>del sistema;</a:t>
            </a:r>
          </a:p>
          <a:p>
            <a:pPr algn="just">
              <a:buFont typeface="Arial" panose="020B0604020202020204" pitchFamily="34" charset="0"/>
              <a:buChar char="•"/>
            </a:pPr>
            <a:r>
              <a:rPr lang="it-IT" sz="1800" dirty="0"/>
              <a:t>tipologie degli </a:t>
            </a:r>
            <a:r>
              <a:rPr lang="it-IT" sz="1800" b="1" dirty="0"/>
              <a:t>oggetti </a:t>
            </a:r>
            <a:r>
              <a:rPr lang="it-IT" sz="1800" dirty="0"/>
              <a:t>sottoposti a </a:t>
            </a:r>
            <a:r>
              <a:rPr lang="it-IT" sz="1800" dirty="0" smtClean="0"/>
              <a:t>conservazione;</a:t>
            </a:r>
            <a:endParaRPr lang="it-IT" sz="1800" dirty="0"/>
          </a:p>
          <a:p>
            <a:pPr algn="just">
              <a:buFont typeface="Arial" panose="020B0604020202020204" pitchFamily="34" charset="0"/>
              <a:buChar char="•"/>
            </a:pPr>
            <a:r>
              <a:rPr lang="it-IT" sz="1800" dirty="0"/>
              <a:t>la </a:t>
            </a:r>
            <a:r>
              <a:rPr lang="it-IT" sz="1800" b="1" dirty="0"/>
              <a:t>descrizione del processo </a:t>
            </a:r>
            <a:r>
              <a:rPr lang="it-IT" sz="1800" dirty="0"/>
              <a:t>di conservazione e del trattamento dei pacchetti di archiviazione;</a:t>
            </a:r>
          </a:p>
          <a:p>
            <a:pPr algn="just">
              <a:buFont typeface="Arial" panose="020B0604020202020204" pitchFamily="34" charset="0"/>
              <a:buChar char="•"/>
            </a:pPr>
            <a:r>
              <a:rPr lang="it-IT" sz="1800" dirty="0"/>
              <a:t>la </a:t>
            </a:r>
            <a:r>
              <a:rPr lang="it-IT" sz="1800" b="1" dirty="0"/>
              <a:t>descrizione del sistema </a:t>
            </a:r>
            <a:r>
              <a:rPr lang="it-IT" sz="1800" dirty="0"/>
              <a:t>di conservazione, comprensivo di tutte le componenti tecnologiche, fisiche e </a:t>
            </a:r>
            <a:r>
              <a:rPr lang="it-IT" sz="1800" dirty="0" smtClean="0"/>
              <a:t>logiche</a:t>
            </a:r>
          </a:p>
          <a:p>
            <a:pPr algn="just">
              <a:buFont typeface="Arial" panose="020B0604020202020204" pitchFamily="34" charset="0"/>
              <a:buChar char="•"/>
            </a:pPr>
            <a:r>
              <a:rPr lang="it-IT" sz="1800" dirty="0"/>
              <a:t>la </a:t>
            </a:r>
            <a:r>
              <a:rPr lang="it-IT" sz="1800" b="1" dirty="0"/>
              <a:t>descrizione delle procedure di monitoraggio </a:t>
            </a:r>
            <a:r>
              <a:rPr lang="it-IT" sz="1800" dirty="0"/>
              <a:t>della </a:t>
            </a:r>
            <a:r>
              <a:rPr lang="it-IT" sz="1800" dirty="0" smtClean="0"/>
              <a:t>funzionalità del sistema;</a:t>
            </a:r>
          </a:p>
          <a:p>
            <a:pPr algn="just">
              <a:buFont typeface="Arial" panose="020B0604020202020204" pitchFamily="34" charset="0"/>
              <a:buChar char="•"/>
            </a:pPr>
            <a:r>
              <a:rPr lang="it-IT" sz="1800" dirty="0" smtClean="0"/>
              <a:t>la </a:t>
            </a:r>
            <a:r>
              <a:rPr lang="it-IT" sz="1800" dirty="0"/>
              <a:t>descrizione delle procedure per la produzione di </a:t>
            </a:r>
            <a:r>
              <a:rPr lang="it-IT" sz="1800" b="1" dirty="0"/>
              <a:t>duplicati o copie</a:t>
            </a:r>
            <a:r>
              <a:rPr lang="it-IT" sz="1800" dirty="0"/>
              <a:t>; </a:t>
            </a:r>
            <a:endParaRPr lang="it-IT" sz="1800" dirty="0" smtClean="0"/>
          </a:p>
          <a:p>
            <a:pPr algn="just">
              <a:buFont typeface="Arial" panose="020B0604020202020204" pitchFamily="34" charset="0"/>
              <a:buChar char="•"/>
            </a:pPr>
            <a:r>
              <a:rPr lang="it-IT" sz="1800" dirty="0" smtClean="0"/>
              <a:t>le </a:t>
            </a:r>
            <a:r>
              <a:rPr lang="it-IT" sz="1800" b="1" dirty="0"/>
              <a:t>normative in vigore </a:t>
            </a:r>
            <a:r>
              <a:rPr lang="it-IT" sz="1800" dirty="0"/>
              <a:t>nei luoghi dove sono conservati i documenti.</a:t>
            </a:r>
            <a:endParaRPr lang="it-IT" sz="1800" dirty="0" smtClean="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5079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04664"/>
            <a:ext cx="91440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a:solidFill>
                  <a:schemeClr val="accent3">
                    <a:tint val="90000"/>
                    <a:satMod val="120000"/>
                  </a:schemeClr>
                </a:solidFill>
                <a:effectLst>
                  <a:outerShdw blurRad="38100" dist="25400" dir="5400000" algn="tl" rotWithShape="0">
                    <a:srgbClr val="000000">
                      <a:alpha val="43000"/>
                    </a:srgbClr>
                  </a:outerShdw>
                </a:effectLst>
              </a:rPr>
              <a:t>IN PARTICOLARE: CONTENUTO DEI DPCM ATTUATIVI</a:t>
            </a:r>
          </a:p>
        </p:txBody>
      </p:sp>
      <p:sp>
        <p:nvSpPr>
          <p:cNvPr id="3" name="Segnaposto contenuto 2"/>
          <p:cNvSpPr>
            <a:spLocks noGrp="1"/>
          </p:cNvSpPr>
          <p:nvPr>
            <p:ph idx="1"/>
          </p:nvPr>
        </p:nvSpPr>
        <p:spPr>
          <a:xfrm>
            <a:off x="1115616" y="1340768"/>
            <a:ext cx="7920880" cy="5256584"/>
          </a:xfrm>
        </p:spPr>
        <p:txBody>
          <a:bodyPr>
            <a:noAutofit/>
          </a:bodyPr>
          <a:lstStyle/>
          <a:p>
            <a:pPr marL="0" indent="0" algn="just">
              <a:buNone/>
            </a:pPr>
            <a:r>
              <a:rPr lang="it-IT" sz="2000" dirty="0" smtClean="0"/>
              <a:t>Infine, il </a:t>
            </a:r>
            <a:r>
              <a:rPr lang="it-IT" sz="2000" b="1" u="sng" dirty="0" smtClean="0"/>
              <a:t>DPCM 13 novembre 2014 </a:t>
            </a:r>
            <a:r>
              <a:rPr lang="it-IT" sz="2000" dirty="0"/>
              <a:t>ha </a:t>
            </a:r>
            <a:r>
              <a:rPr lang="it-IT" sz="2000" dirty="0" smtClean="0"/>
              <a:t>dettato ulteriori regole tecniche in </a:t>
            </a:r>
            <a:r>
              <a:rPr lang="it-IT" sz="2000" dirty="0"/>
              <a:t>materia  di formazione,  trasmissione,  copia, duplicazione, riproduzione </a:t>
            </a:r>
            <a:r>
              <a:rPr lang="it-IT" sz="2000" dirty="0" smtClean="0"/>
              <a:t>, validazione temporale, formazione e conservazione </a:t>
            </a:r>
            <a:r>
              <a:rPr lang="it-IT" sz="2000" dirty="0"/>
              <a:t>dei </a:t>
            </a:r>
            <a:r>
              <a:rPr lang="it-IT" sz="2000" b="1" dirty="0"/>
              <a:t>documenti informatici </a:t>
            </a:r>
            <a:r>
              <a:rPr lang="it-IT" sz="2000" dirty="0" smtClean="0"/>
              <a:t>delle </a:t>
            </a:r>
            <a:r>
              <a:rPr lang="it-IT" sz="2000" dirty="0"/>
              <a:t>pubbliche </a:t>
            </a:r>
            <a:r>
              <a:rPr lang="it-IT" sz="2000" dirty="0" smtClean="0"/>
              <a:t>amministrazioni.</a:t>
            </a:r>
          </a:p>
          <a:p>
            <a:pPr marL="0" indent="0" algn="just">
              <a:buNone/>
            </a:pPr>
            <a:endParaRPr lang="it-IT" sz="2000" dirty="0"/>
          </a:p>
          <a:p>
            <a:pPr marL="0" indent="0" algn="just">
              <a:buNone/>
            </a:pPr>
            <a:r>
              <a:rPr lang="it-IT" sz="2000" dirty="0"/>
              <a:t>In particolare, gli articoli 4 (</a:t>
            </a:r>
            <a:r>
              <a:rPr lang="it-IT" sz="2000" i="1" dirty="0"/>
              <a:t>Copie per immagine su supporto informatico di documenti analogici</a:t>
            </a:r>
            <a:r>
              <a:rPr lang="it-IT" sz="2000" dirty="0"/>
              <a:t>) e 6 (</a:t>
            </a:r>
            <a:r>
              <a:rPr lang="it-IT" sz="2000" i="1" dirty="0"/>
              <a:t>Copie e estratti informatici di documenti informatici</a:t>
            </a:r>
            <a:r>
              <a:rPr lang="it-IT" sz="2000" dirty="0"/>
              <a:t>) dispongono nuove tecniche e regole </a:t>
            </a:r>
            <a:r>
              <a:rPr lang="it-IT" sz="2000" dirty="0" smtClean="0"/>
              <a:t>per </a:t>
            </a:r>
            <a:r>
              <a:rPr lang="it-IT" sz="2000" b="1" dirty="0" smtClean="0"/>
              <a:t>l’attestazione di conformità</a:t>
            </a:r>
            <a:r>
              <a:rPr lang="it-IT" sz="2000" dirty="0" smtClean="0"/>
              <a:t> delle copie per immagine su supporto informatico di documenti analogici.</a:t>
            </a:r>
          </a:p>
          <a:p>
            <a:pPr marL="0" indent="0" algn="just">
              <a:buNone/>
            </a:pPr>
            <a:endParaRPr lang="it-IT" sz="2000" dirty="0"/>
          </a:p>
          <a:p>
            <a:pPr marL="0" indent="0" algn="just">
              <a:buNone/>
            </a:pPr>
            <a:r>
              <a:rPr lang="it-IT" sz="2000" dirty="0" smtClean="0"/>
              <a:t>Vengono, altresì, approfondite le modalità di </a:t>
            </a:r>
            <a:r>
              <a:rPr lang="it-IT" sz="2000" b="1" dirty="0" smtClean="0"/>
              <a:t>trasferimento del documento informatico nel sistema di conservazione</a:t>
            </a:r>
            <a:r>
              <a:rPr lang="it-IT" sz="2000" dirty="0" smtClean="0"/>
              <a:t>, per cui è prevista la generazione di un pacchetto di trasferimento, secondo le modalità e il formato previsto nel manuale di conservazione.</a:t>
            </a:r>
            <a:r>
              <a:rPr lang="it-IT" sz="2000" dirty="0"/>
              <a:t/>
            </a:r>
            <a:br>
              <a:rPr lang="it-IT" sz="2000" dirty="0"/>
            </a:br>
            <a:r>
              <a:rPr lang="it-IT" sz="2000" dirty="0"/>
              <a:t/>
            </a:r>
            <a:br>
              <a:rPr lang="it-IT" sz="2000" dirty="0"/>
            </a:br>
            <a:endParaRPr lang="it-IT" sz="2000" dirty="0" smtClean="0"/>
          </a:p>
        </p:txBody>
      </p:sp>
      <p:pic>
        <p:nvPicPr>
          <p:cNvPr id="6"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9493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PROTOCOLLO INFORMATICO: ATTUAZIONE OBBLIGATORIA ENTRO IL 12 OTTOBRE 2015</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115616" y="1556792"/>
            <a:ext cx="7848872" cy="4896544"/>
          </a:xfrm>
        </p:spPr>
        <p:txBody>
          <a:bodyPr>
            <a:noAutofit/>
          </a:bodyPr>
          <a:lstStyle/>
          <a:p>
            <a:pPr marL="0" indent="0" algn="just">
              <a:buNone/>
            </a:pPr>
            <a:r>
              <a:rPr lang="it-IT" sz="2400" dirty="0"/>
              <a:t>A</a:t>
            </a:r>
            <a:r>
              <a:rPr lang="it-IT" sz="2400" dirty="0" smtClean="0"/>
              <a:t>i sensi del secondo comma dell’</a:t>
            </a:r>
            <a:r>
              <a:rPr lang="it-IT" sz="2400" b="1" dirty="0" smtClean="0"/>
              <a:t>art. 23 </a:t>
            </a:r>
            <a:r>
              <a:rPr lang="it-IT" sz="2400" i="1" dirty="0" smtClean="0"/>
              <a:t>(«Disposizioni finali»</a:t>
            </a:r>
            <a:r>
              <a:rPr lang="it-IT" sz="2400" dirty="0" smtClean="0"/>
              <a:t>) del </a:t>
            </a:r>
            <a:r>
              <a:rPr lang="it-IT" sz="2400" b="1" dirty="0" smtClean="0"/>
              <a:t>DPCM 3 dicembre 2013 </a:t>
            </a:r>
            <a:r>
              <a:rPr lang="it-IT" sz="2400" dirty="0" smtClean="0"/>
              <a:t>in materia di Protocollo informatico:</a:t>
            </a:r>
          </a:p>
          <a:p>
            <a:pPr marL="0" indent="0" algn="just">
              <a:buNone/>
            </a:pPr>
            <a:r>
              <a:rPr lang="it-IT" sz="2400" i="1" dirty="0" smtClean="0"/>
              <a:t>«Le pubbliche amministrazioni adeguano i propri sistemi di gestione informatica dei documenti </a:t>
            </a:r>
            <a:r>
              <a:rPr lang="it-IT" sz="2400" b="1" i="1" dirty="0" smtClean="0"/>
              <a:t>entro e non oltre 18 mesi dall’entrata in vigore</a:t>
            </a:r>
            <a:r>
              <a:rPr lang="it-IT" sz="2400" i="1" dirty="0" smtClean="0"/>
              <a:t> del presente decreto (…)»</a:t>
            </a:r>
            <a:r>
              <a:rPr lang="it-IT" sz="2400" dirty="0" smtClean="0"/>
              <a:t>.</a:t>
            </a:r>
          </a:p>
          <a:p>
            <a:pPr marL="0" indent="0" algn="just">
              <a:buNone/>
            </a:pPr>
            <a:endParaRPr lang="it-IT" sz="2400" dirty="0"/>
          </a:p>
          <a:p>
            <a:pPr marL="0" indent="0" algn="just">
              <a:buNone/>
            </a:pPr>
            <a:r>
              <a:rPr lang="it-IT" sz="2400" dirty="0" smtClean="0"/>
              <a:t>Dato che </a:t>
            </a:r>
            <a:r>
              <a:rPr lang="it-IT" sz="2400" b="1" dirty="0" smtClean="0"/>
              <a:t>il DPCM è entrato in vigore l’11/4/2014</a:t>
            </a:r>
            <a:r>
              <a:rPr lang="it-IT" sz="2400" dirty="0"/>
              <a:t> </a:t>
            </a:r>
            <a:r>
              <a:rPr lang="it-IT" sz="2400" dirty="0" smtClean="0"/>
              <a:t>(il trentesimo giorno dalla sua pubblicazione nella GU </a:t>
            </a:r>
            <a:r>
              <a:rPr lang="it-IT" sz="2400" dirty="0"/>
              <a:t>Serie Generale </a:t>
            </a:r>
            <a:r>
              <a:rPr lang="it-IT" sz="2400" dirty="0" smtClean="0"/>
              <a:t>n.59, avvenuta in data 12/3/2014) le P.A. saranno tenute ad adempiere ai predetti obblighi </a:t>
            </a:r>
            <a:r>
              <a:rPr lang="it-IT" sz="2400" b="1" u="sng" dirty="0" smtClean="0"/>
              <a:t>entro e non oltre il 12 OTTOBRE 2015</a:t>
            </a:r>
            <a:r>
              <a:rPr lang="it-IT" sz="2400" b="1" dirty="0" smtClean="0"/>
              <a:t>.</a:t>
            </a:r>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805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6467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PRINCIPALI FONTI </a:t>
            </a:r>
            <a:r>
              <a:rPr lang="it-IT" sz="3200" b="1" dirty="0">
                <a:solidFill>
                  <a:schemeClr val="accent3">
                    <a:tint val="90000"/>
                    <a:satMod val="120000"/>
                  </a:schemeClr>
                </a:solidFill>
                <a:effectLst>
                  <a:outerShdw blurRad="38100" dist="25400" dir="5400000" algn="tl" rotWithShape="0">
                    <a:srgbClr val="000000">
                      <a:alpha val="43000"/>
                    </a:srgbClr>
                  </a:outerShdw>
                </a:effectLst>
              </a:rPr>
              <a:t>DEGLI OBBLIGHI NORMATIVI</a:t>
            </a:r>
          </a:p>
        </p:txBody>
      </p:sp>
      <p:sp>
        <p:nvSpPr>
          <p:cNvPr id="3" name="Segnaposto contenuto 2"/>
          <p:cNvSpPr>
            <a:spLocks noGrp="1"/>
          </p:cNvSpPr>
          <p:nvPr>
            <p:ph idx="1"/>
          </p:nvPr>
        </p:nvSpPr>
        <p:spPr>
          <a:xfrm>
            <a:off x="1331640" y="1484784"/>
            <a:ext cx="7488832" cy="5256584"/>
          </a:xfrm>
        </p:spPr>
        <p:txBody>
          <a:bodyPr>
            <a:normAutofit fontScale="70000" lnSpcReduction="20000"/>
          </a:bodyPr>
          <a:lstStyle/>
          <a:p>
            <a:pPr marL="0" indent="0" algn="just">
              <a:buNone/>
            </a:pPr>
            <a:r>
              <a:rPr lang="it-IT" dirty="0" smtClean="0"/>
              <a:t>I principali </a:t>
            </a:r>
            <a:r>
              <a:rPr lang="it-IT" b="1" dirty="0" smtClean="0"/>
              <a:t>obblighi di informatizzazione della P.A.</a:t>
            </a:r>
            <a:r>
              <a:rPr lang="it-IT" dirty="0" smtClean="0"/>
              <a:t>, fra cui rientrano il protocollo informatico e il sistema di conservazione dei documenti informatici, sono stati introdotti e disciplinati:</a:t>
            </a:r>
          </a:p>
          <a:p>
            <a:pPr marL="0" indent="0" algn="just">
              <a:buNone/>
            </a:pPr>
            <a:endParaRPr lang="it-IT" dirty="0" smtClean="0"/>
          </a:p>
          <a:p>
            <a:pPr algn="just">
              <a:buFontTx/>
              <a:buChar char="-"/>
            </a:pPr>
            <a:r>
              <a:rPr lang="it-IT" dirty="0"/>
              <a:t>d</a:t>
            </a:r>
            <a:r>
              <a:rPr lang="it-IT" dirty="0" smtClean="0"/>
              <a:t>al </a:t>
            </a:r>
            <a:r>
              <a:rPr lang="it-IT" b="1" dirty="0" smtClean="0"/>
              <a:t>Testo Unico sulla documentazione amministrativa </a:t>
            </a:r>
            <a:r>
              <a:rPr lang="it-IT" dirty="0" smtClean="0"/>
              <a:t>(DPR 445/2000 art. 1: definizione di protocollo informatico);</a:t>
            </a:r>
          </a:p>
          <a:p>
            <a:pPr algn="just">
              <a:buFontTx/>
              <a:buChar char="-"/>
            </a:pPr>
            <a:r>
              <a:rPr lang="it-IT" dirty="0" smtClean="0"/>
              <a:t>dal </a:t>
            </a:r>
            <a:r>
              <a:rPr lang="it-IT" b="1" dirty="0" smtClean="0"/>
              <a:t>Codice </a:t>
            </a:r>
            <a:r>
              <a:rPr lang="it-IT" b="1" dirty="0"/>
              <a:t>dell’amministrazione digitale</a:t>
            </a:r>
            <a:r>
              <a:rPr lang="it-IT" dirty="0"/>
              <a:t>, di cui al Decreto Legislativo 7 marzo 2005, n. 82 </a:t>
            </a:r>
            <a:r>
              <a:rPr lang="it-IT" dirty="0" smtClean="0"/>
              <a:t>e </a:t>
            </a:r>
            <a:r>
              <a:rPr lang="it-IT" dirty="0" err="1" smtClean="0"/>
              <a:t>ss.mm.ii</a:t>
            </a:r>
            <a:r>
              <a:rPr lang="it-IT" dirty="0" smtClean="0"/>
              <a:t>;</a:t>
            </a:r>
          </a:p>
          <a:p>
            <a:pPr algn="just">
              <a:buFontTx/>
              <a:buChar char="-"/>
            </a:pPr>
            <a:r>
              <a:rPr lang="it-IT" dirty="0"/>
              <a:t>d</a:t>
            </a:r>
            <a:r>
              <a:rPr lang="it-IT" dirty="0" smtClean="0"/>
              <a:t>a </a:t>
            </a:r>
            <a:r>
              <a:rPr lang="it-IT" b="1" dirty="0" smtClean="0"/>
              <a:t>due DPCM </a:t>
            </a:r>
            <a:r>
              <a:rPr lang="it-IT" b="1" dirty="0"/>
              <a:t>3 dicembre </a:t>
            </a:r>
            <a:r>
              <a:rPr lang="it-IT" b="1" dirty="0" smtClean="0"/>
              <a:t>2013  </a:t>
            </a:r>
            <a:r>
              <a:rPr lang="it-IT" dirty="0"/>
              <a:t>recanti regole tecniche in materia di protocollo informatico e sistema di conservazione </a:t>
            </a:r>
            <a:r>
              <a:rPr lang="it-IT" dirty="0" smtClean="0"/>
              <a:t>documentale;</a:t>
            </a:r>
          </a:p>
          <a:p>
            <a:pPr algn="just">
              <a:buFontTx/>
              <a:buChar char="-"/>
            </a:pPr>
            <a:r>
              <a:rPr lang="it-IT" dirty="0" smtClean="0"/>
              <a:t>dal </a:t>
            </a:r>
            <a:r>
              <a:rPr lang="it-IT" b="1" dirty="0"/>
              <a:t>DPCM 13 novembre 2014</a:t>
            </a:r>
            <a:r>
              <a:rPr lang="it-IT" dirty="0"/>
              <a:t>, </a:t>
            </a:r>
            <a:r>
              <a:rPr lang="it-IT" dirty="0" smtClean="0"/>
              <a:t>recante ulteriori regole </a:t>
            </a:r>
            <a:r>
              <a:rPr lang="it-IT" dirty="0"/>
              <a:t>tecniche per la formazione, l'archiviazione e la trasmissione di documenti a mezzo di protocollo </a:t>
            </a:r>
            <a:r>
              <a:rPr lang="it-IT" dirty="0" smtClean="0"/>
              <a:t>informatico.</a:t>
            </a:r>
          </a:p>
          <a:p>
            <a:pPr>
              <a:buFontTx/>
              <a:buChar char="-"/>
            </a:pPr>
            <a:endParaRPr lang="it-IT"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8062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PROTOCOLLO INFORMATICO: ATTUAZIONE OBBLIGATORIA ENTRO IL 12 OTTOBRE 2015</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331640" y="1484784"/>
            <a:ext cx="7488832" cy="4824536"/>
          </a:xfrm>
        </p:spPr>
        <p:txBody>
          <a:bodyPr>
            <a:noAutofit/>
          </a:bodyPr>
          <a:lstStyle/>
          <a:p>
            <a:pPr marL="0" indent="0" algn="just">
              <a:buNone/>
            </a:pPr>
            <a:r>
              <a:rPr lang="it-IT" sz="2400" dirty="0" smtClean="0"/>
              <a:t>Entro tale data le pubbliche amministrazioni </a:t>
            </a:r>
            <a:r>
              <a:rPr lang="it-IT" sz="2400" b="1" dirty="0" smtClean="0"/>
              <a:t>saranno tenute, in particolare</a:t>
            </a:r>
            <a:r>
              <a:rPr lang="it-IT" sz="2400" dirty="0" smtClean="0"/>
              <a:t>:</a:t>
            </a:r>
          </a:p>
          <a:p>
            <a:pPr algn="just">
              <a:buFontTx/>
              <a:buChar char="-"/>
            </a:pPr>
            <a:r>
              <a:rPr lang="it-IT" sz="2400" dirty="0" smtClean="0"/>
              <a:t>alla </a:t>
            </a:r>
            <a:r>
              <a:rPr lang="it-IT" sz="2400" b="1" dirty="0"/>
              <a:t>conservazione digitale del registro di protocollo </a:t>
            </a:r>
            <a:r>
              <a:rPr lang="it-IT" sz="2400" dirty="0"/>
              <a:t>informatico, mediante trasmissione in conservazione del registro giornaliero di protocollo entro la giornata lavorativa successiva (art. 7, comma 5, DPCM 3 dicembre 2013</a:t>
            </a:r>
            <a:r>
              <a:rPr lang="it-IT" sz="2400" dirty="0" smtClean="0"/>
              <a:t>);</a:t>
            </a:r>
          </a:p>
          <a:p>
            <a:pPr algn="just">
              <a:buFontTx/>
              <a:buChar char="-"/>
            </a:pPr>
            <a:r>
              <a:rPr lang="it-IT" sz="2400" b="1" dirty="0" smtClean="0"/>
              <a:t>alla </a:t>
            </a:r>
            <a:r>
              <a:rPr lang="it-IT" sz="2400" b="1" dirty="0"/>
              <a:t>redazione del manuale di gestione </a:t>
            </a:r>
            <a:r>
              <a:rPr lang="it-IT" sz="2400" dirty="0"/>
              <a:t>informatica dei documenti e alla </a:t>
            </a:r>
            <a:r>
              <a:rPr lang="it-IT" sz="2400" b="1" dirty="0"/>
              <a:t>pubblicazione dello stesso sul sito web </a:t>
            </a:r>
            <a:r>
              <a:rPr lang="it-IT" sz="2400" dirty="0"/>
              <a:t>istituzionale dell’Ordine (art. 5 DPCM 3 dicembre 2013</a:t>
            </a:r>
            <a:r>
              <a:rPr lang="it-IT" sz="2400" dirty="0" smtClean="0"/>
              <a:t>).</a:t>
            </a:r>
            <a:endParaRPr lang="it-IT" sz="2400" b="1" dirty="0" smtClean="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815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SANZIONI IN CASO DI INADEMPIMENTO</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115616" y="980728"/>
            <a:ext cx="7920880" cy="5544616"/>
          </a:xfrm>
        </p:spPr>
        <p:txBody>
          <a:bodyPr>
            <a:noAutofit/>
          </a:bodyPr>
          <a:lstStyle/>
          <a:p>
            <a:pPr marL="0" indent="0" algn="just">
              <a:buNone/>
            </a:pPr>
            <a:r>
              <a:rPr lang="it-IT" sz="2400" dirty="0" smtClean="0"/>
              <a:t>L’art</a:t>
            </a:r>
            <a:r>
              <a:rPr lang="it-IT" sz="2400" dirty="0"/>
              <a:t>. 12, comma 1ter</a:t>
            </a:r>
            <a:r>
              <a:rPr lang="it-IT" sz="2400" dirty="0" smtClean="0"/>
              <a:t>, del CAD prevede una </a:t>
            </a:r>
            <a:r>
              <a:rPr lang="it-IT" sz="2400" b="1" dirty="0" smtClean="0"/>
              <a:t>responsabilità personale del dirigente </a:t>
            </a:r>
            <a:r>
              <a:rPr lang="it-IT" sz="2400" b="1" dirty="0"/>
              <a:t>responsabile </a:t>
            </a:r>
            <a:r>
              <a:rPr lang="it-IT" sz="2400" dirty="0"/>
              <a:t>della gestione documentale</a:t>
            </a:r>
            <a:r>
              <a:rPr lang="it-IT" sz="2400" dirty="0" smtClean="0"/>
              <a:t> nel caso in cui l’Amministrazione non ottemperi agli obblighi </a:t>
            </a:r>
            <a:r>
              <a:rPr lang="it-IT" sz="2400" dirty="0"/>
              <a:t>di informatizzazione </a:t>
            </a:r>
            <a:r>
              <a:rPr lang="it-IT" sz="2400" dirty="0" smtClean="0"/>
              <a:t>previsti dal Codice dell’amministrazione digitale.</a:t>
            </a:r>
          </a:p>
          <a:p>
            <a:pPr marL="0" indent="0" algn="just">
              <a:buNone/>
            </a:pPr>
            <a:endParaRPr lang="it-IT" sz="2400" dirty="0"/>
          </a:p>
          <a:p>
            <a:pPr marL="0" indent="0" algn="just">
              <a:buNone/>
            </a:pPr>
            <a:r>
              <a:rPr lang="it-IT" sz="2400" dirty="0" smtClean="0"/>
              <a:t>Fra gli obblighi a cui è ricollegata tale responsabilità rientrano, appunto, gli adempimenti </a:t>
            </a:r>
            <a:r>
              <a:rPr lang="it-IT" sz="2400" b="1" dirty="0" smtClean="0"/>
              <a:t>in materia di Protocollo informatico </a:t>
            </a:r>
            <a:r>
              <a:rPr lang="it-IT" sz="2400" dirty="0" smtClean="0"/>
              <a:t>stabiliti dal DPCM 3 dicembre 2013, emanato in attuazione del predetto Codice. </a:t>
            </a:r>
          </a:p>
          <a:p>
            <a:pPr marL="0" indent="0" algn="just">
              <a:buNone/>
            </a:pPr>
            <a:endParaRPr lang="it-IT" sz="2400" dirty="0" smtClean="0"/>
          </a:p>
          <a:p>
            <a:pPr marL="0" indent="0" algn="just">
              <a:buNone/>
            </a:pPr>
            <a:r>
              <a:rPr lang="it-IT" sz="2400" dirty="0" smtClean="0"/>
              <a:t>Restano </a:t>
            </a:r>
            <a:r>
              <a:rPr lang="it-IT" sz="2400" dirty="0"/>
              <a:t>ferme, inoltre, le </a:t>
            </a:r>
            <a:r>
              <a:rPr lang="it-IT" sz="2400" b="1" dirty="0"/>
              <a:t>eventuali responsabilità penali, civili e contabili</a:t>
            </a:r>
            <a:r>
              <a:rPr lang="it-IT" sz="2400" dirty="0"/>
              <a:t> previste da altra normativa vigente.</a:t>
            </a:r>
          </a:p>
          <a:p>
            <a:pPr marL="0" indent="0">
              <a:buNone/>
            </a:pPr>
            <a:endParaRPr lang="it-IT" sz="2800" b="1" dirty="0" smtClean="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362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LE LINEE GUIDA MINISTERIALI E ALTRI DOCUMENTI DI RIFERIMENTO</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187624" y="1412776"/>
            <a:ext cx="7776864" cy="5040560"/>
          </a:xfrm>
        </p:spPr>
        <p:txBody>
          <a:bodyPr>
            <a:noAutofit/>
          </a:bodyPr>
          <a:lstStyle/>
          <a:p>
            <a:pPr marL="0" indent="0" algn="just">
              <a:buNone/>
            </a:pPr>
            <a:r>
              <a:rPr lang="it-IT" sz="2400" i="1" dirty="0" smtClean="0"/>
              <a:t>Con </a:t>
            </a:r>
            <a:r>
              <a:rPr lang="it-IT" sz="2400" dirty="0"/>
              <a:t>Decreto del 14 ottobre </a:t>
            </a:r>
            <a:r>
              <a:rPr lang="it-IT" sz="2400" dirty="0" smtClean="0"/>
              <a:t>2003, pubblicate </a:t>
            </a:r>
            <a:r>
              <a:rPr lang="it-IT" sz="2400" dirty="0"/>
              <a:t>nella G.U. n. 249 del </a:t>
            </a:r>
            <a:r>
              <a:rPr lang="it-IT" sz="2400" dirty="0" smtClean="0"/>
              <a:t>25/10/2003, il Ministero per l’innovazione e le tecnologie ha approvato le </a:t>
            </a:r>
            <a:r>
              <a:rPr lang="it-IT" sz="2400" b="1" i="1" dirty="0" smtClean="0"/>
              <a:t>Linee </a:t>
            </a:r>
            <a:r>
              <a:rPr lang="it-IT" sz="2400" b="1" i="1" dirty="0"/>
              <a:t>guida </a:t>
            </a:r>
            <a:r>
              <a:rPr lang="it-IT" sz="2400" i="1" dirty="0"/>
              <a:t>per l’adozione del protocollo informatico e per il trattamento informatico dei procedimenti </a:t>
            </a:r>
            <a:r>
              <a:rPr lang="it-IT" sz="2400" i="1" dirty="0" smtClean="0"/>
              <a:t>amministrativi.</a:t>
            </a:r>
          </a:p>
          <a:p>
            <a:pPr marL="0" indent="0" algn="just">
              <a:buNone/>
            </a:pPr>
            <a:endParaRPr lang="it-IT" sz="2400" i="1" dirty="0"/>
          </a:p>
          <a:p>
            <a:pPr marL="0" indent="0" algn="just">
              <a:buNone/>
            </a:pPr>
            <a:r>
              <a:rPr lang="it-IT" sz="2400" dirty="0" smtClean="0"/>
              <a:t>Il CNIPA </a:t>
            </a:r>
            <a:r>
              <a:rPr lang="it-IT" sz="2400" dirty="0"/>
              <a:t>(Centro Nazionale per l’Informatica nella Pubblica Amministrazione, attualmente </a:t>
            </a:r>
            <a:r>
              <a:rPr lang="it-IT" sz="2400" dirty="0" smtClean="0"/>
              <a:t>Agenzia </a:t>
            </a:r>
            <a:r>
              <a:rPr lang="it-IT" sz="2400" dirty="0"/>
              <a:t>per l’Italia digitale)</a:t>
            </a:r>
            <a:r>
              <a:rPr lang="it-IT" sz="2400" dirty="0" smtClean="0"/>
              <a:t> ha provveduto a chiarire il contenuto degli obblighi, con </a:t>
            </a:r>
            <a:r>
              <a:rPr lang="it-IT" sz="2400" b="1" dirty="0" smtClean="0"/>
              <a:t>deliberazione n</a:t>
            </a:r>
            <a:r>
              <a:rPr lang="it-IT" sz="2400" b="1" dirty="0"/>
              <a:t>. 11 del 19 febbraio </a:t>
            </a:r>
            <a:r>
              <a:rPr lang="it-IT" sz="2400" b="1" dirty="0" smtClean="0"/>
              <a:t>2004 </a:t>
            </a:r>
            <a:r>
              <a:rPr lang="it-IT" sz="2400" dirty="0" smtClean="0"/>
              <a:t>e provvedendo alla pubblicazione di un «</a:t>
            </a:r>
            <a:r>
              <a:rPr lang="it-IT" sz="2400" b="1" dirty="0" smtClean="0"/>
              <a:t>manuale </a:t>
            </a:r>
            <a:r>
              <a:rPr lang="it-IT" sz="2400" b="1" dirty="0"/>
              <a:t>di </a:t>
            </a:r>
            <a:r>
              <a:rPr lang="it-IT" sz="2400" b="1" dirty="0" smtClean="0"/>
              <a:t>gestione tipo</a:t>
            </a:r>
            <a:r>
              <a:rPr lang="it-IT" sz="2400" dirty="0" smtClean="0"/>
              <a:t>» dei </a:t>
            </a:r>
            <a:r>
              <a:rPr lang="it-IT" sz="2400" dirty="0"/>
              <a:t>documenti </a:t>
            </a:r>
            <a:r>
              <a:rPr lang="it-IT" sz="2400" dirty="0" smtClean="0"/>
              <a:t>informatici. </a:t>
            </a:r>
            <a:endParaRPr lang="it-IT" sz="2400"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5161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LE LINEE GUIDA MINISTERIALI E ALTRI DOCUMENTI DI RIFERIMENTO</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331640" y="1484784"/>
            <a:ext cx="7704856" cy="5184576"/>
          </a:xfrm>
        </p:spPr>
        <p:txBody>
          <a:bodyPr>
            <a:noAutofit/>
          </a:bodyPr>
          <a:lstStyle/>
          <a:p>
            <a:pPr marL="0" indent="0" algn="just">
              <a:buNone/>
            </a:pPr>
            <a:r>
              <a:rPr lang="it-IT" sz="3200" dirty="0"/>
              <a:t>Tali documenti, tuttavia, andranno necessariamente </a:t>
            </a:r>
            <a:r>
              <a:rPr lang="it-IT" sz="3200" b="1" u="sng" dirty="0"/>
              <a:t>coordinati con il contenuto delle nuove regole tecniche </a:t>
            </a:r>
            <a:r>
              <a:rPr lang="it-IT" sz="3200" dirty="0"/>
              <a:t>per la gestione dei documenti informatici, introdotte dai richiamati DPCM del 2013 e </a:t>
            </a:r>
            <a:r>
              <a:rPr lang="it-IT" sz="3200" dirty="0" smtClean="0"/>
              <a:t>2014</a:t>
            </a:r>
            <a:r>
              <a:rPr lang="it-IT" sz="3200" dirty="0"/>
              <a:t> </a:t>
            </a:r>
            <a:r>
              <a:rPr lang="it-IT" sz="3200" i="1" dirty="0" smtClean="0"/>
              <a:t>(i.e. DPCM 3 dicembre 2013 sul protocollo informativo; DPCM 3 dicembre 2013 su sistema di conservazione; DPCM 13 novembre 2014</a:t>
            </a:r>
            <a:r>
              <a:rPr lang="it-IT" sz="3200" dirty="0" smtClean="0"/>
              <a:t>).</a:t>
            </a:r>
            <a:endParaRPr lang="it-IT" sz="3200" dirty="0"/>
          </a:p>
          <a:p>
            <a:pPr marL="0" indent="0">
              <a:buNone/>
            </a:pPr>
            <a:endParaRPr lang="it-IT" sz="2400"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8927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SUPPORTO ICT E OPEN SOURCE SOFTWARE</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691680" y="1268760"/>
            <a:ext cx="7272808" cy="5400600"/>
          </a:xfrm>
        </p:spPr>
        <p:txBody>
          <a:bodyPr>
            <a:noAutofit/>
          </a:bodyPr>
          <a:lstStyle/>
          <a:p>
            <a:pPr marL="0" indent="0">
              <a:buNone/>
            </a:pPr>
            <a:r>
              <a:rPr lang="it-IT" sz="1600" dirty="0" smtClean="0"/>
              <a:t>Di seguito sono elencate alcune </a:t>
            </a:r>
            <a:r>
              <a:rPr lang="it-IT" sz="1600" i="1" dirty="0" smtClean="0"/>
              <a:t>Software </a:t>
            </a:r>
            <a:r>
              <a:rPr lang="it-IT" sz="1600" i="1" dirty="0"/>
              <a:t>H</a:t>
            </a:r>
            <a:r>
              <a:rPr lang="it-IT" sz="1600" i="1" dirty="0" smtClean="0"/>
              <a:t>ouse </a:t>
            </a:r>
            <a:r>
              <a:rPr lang="it-IT" sz="1600" dirty="0" smtClean="0"/>
              <a:t>che offrono servizi connessi alla realizzazione e gestione del protocollo informatico:</a:t>
            </a:r>
          </a:p>
          <a:p>
            <a:pPr>
              <a:buFont typeface="Arial" panose="020B0604020202020204" pitchFamily="34" charset="0"/>
              <a:buChar char="•"/>
            </a:pPr>
            <a:r>
              <a:rPr lang="it-IT" sz="1600" dirty="0" smtClean="0"/>
              <a:t>Nexbit (http</a:t>
            </a:r>
            <a:r>
              <a:rPr lang="it-IT" sz="1600" dirty="0"/>
              <a:t>://www.nextbitsrl.it</a:t>
            </a:r>
            <a:r>
              <a:rPr lang="it-IT" sz="1600" dirty="0" smtClean="0"/>
              <a:t>/)</a:t>
            </a:r>
            <a:endParaRPr lang="it-IT" sz="1600" dirty="0"/>
          </a:p>
          <a:p>
            <a:pPr>
              <a:buFont typeface="Arial" panose="020B0604020202020204" pitchFamily="34" charset="0"/>
              <a:buChar char="•"/>
            </a:pPr>
            <a:r>
              <a:rPr lang="it-IT" sz="1600" dirty="0" smtClean="0"/>
              <a:t>Si.net</a:t>
            </a:r>
            <a:r>
              <a:rPr lang="it-IT" sz="1600" dirty="0"/>
              <a:t> </a:t>
            </a:r>
            <a:r>
              <a:rPr lang="it-IT" sz="1600" dirty="0" smtClean="0"/>
              <a:t>(http</a:t>
            </a:r>
            <a:r>
              <a:rPr lang="it-IT" sz="1600" dirty="0"/>
              <a:t>://www.sinetinformatica.it</a:t>
            </a:r>
            <a:r>
              <a:rPr lang="it-IT" sz="1600" dirty="0" smtClean="0"/>
              <a:t>/)</a:t>
            </a:r>
            <a:endParaRPr lang="it-IT" sz="1600" dirty="0"/>
          </a:p>
          <a:p>
            <a:pPr>
              <a:buFont typeface="Arial" panose="020B0604020202020204" pitchFamily="34" charset="0"/>
              <a:buChar char="•"/>
            </a:pPr>
            <a:r>
              <a:rPr lang="it-IT" sz="1600" dirty="0" err="1" smtClean="0"/>
              <a:t>IfinSistemi</a:t>
            </a:r>
            <a:r>
              <a:rPr lang="it-IT" sz="1600" dirty="0"/>
              <a:t> </a:t>
            </a:r>
            <a:r>
              <a:rPr lang="it-IT" sz="1600" dirty="0" smtClean="0"/>
              <a:t>(http</a:t>
            </a:r>
            <a:r>
              <a:rPr lang="it-IT" sz="1600" dirty="0"/>
              <a:t>://</a:t>
            </a:r>
            <a:r>
              <a:rPr lang="it-IT" sz="1600" dirty="0" smtClean="0"/>
              <a:t>www.ifin.it)</a:t>
            </a:r>
            <a:endParaRPr lang="it-IT" sz="1600" dirty="0"/>
          </a:p>
          <a:p>
            <a:pPr>
              <a:buFont typeface="Arial" panose="020B0604020202020204" pitchFamily="34" charset="0"/>
              <a:buChar char="•"/>
            </a:pPr>
            <a:r>
              <a:rPr lang="it-IT" sz="1600" dirty="0" err="1" smtClean="0"/>
              <a:t>Siscom</a:t>
            </a:r>
            <a:r>
              <a:rPr lang="it-IT" sz="1600" dirty="0"/>
              <a:t> </a:t>
            </a:r>
            <a:r>
              <a:rPr lang="it-IT" sz="1600" dirty="0" smtClean="0"/>
              <a:t>(http</a:t>
            </a:r>
            <a:r>
              <a:rPr lang="it-IT" sz="1600" dirty="0"/>
              <a:t>://www.siscom2001.it</a:t>
            </a:r>
            <a:r>
              <a:rPr lang="it-IT" sz="1600" dirty="0" smtClean="0"/>
              <a:t>/)</a:t>
            </a:r>
            <a:endParaRPr lang="it-IT" sz="1600" dirty="0"/>
          </a:p>
          <a:p>
            <a:pPr>
              <a:buFont typeface="Arial" panose="020B0604020202020204" pitchFamily="34" charset="0"/>
              <a:buChar char="•"/>
            </a:pPr>
            <a:r>
              <a:rPr lang="it-IT" sz="1600" dirty="0" err="1" smtClean="0"/>
              <a:t>Promotel</a:t>
            </a:r>
            <a:r>
              <a:rPr lang="it-IT" sz="1600" dirty="0"/>
              <a:t> </a:t>
            </a:r>
            <a:r>
              <a:rPr lang="it-IT" sz="1600" dirty="0" smtClean="0"/>
              <a:t>(http</a:t>
            </a:r>
            <a:r>
              <a:rPr lang="it-IT" sz="1600" dirty="0"/>
              <a:t>://www.promotelsrl.it</a:t>
            </a:r>
            <a:r>
              <a:rPr lang="it-IT" sz="1600" dirty="0" smtClean="0"/>
              <a:t>/)</a:t>
            </a:r>
          </a:p>
          <a:p>
            <a:pPr marL="0" indent="0">
              <a:buNone/>
            </a:pPr>
            <a:endParaRPr lang="it-IT" sz="1600" u="sng" dirty="0"/>
          </a:p>
          <a:p>
            <a:pPr marL="0" indent="0">
              <a:buNone/>
            </a:pPr>
            <a:r>
              <a:rPr lang="it-IT" sz="1600" dirty="0" smtClean="0"/>
              <a:t>Sui siti </a:t>
            </a:r>
            <a:r>
              <a:rPr lang="it-IT" sz="1600" i="1" dirty="0" smtClean="0"/>
              <a:t>web</a:t>
            </a:r>
            <a:r>
              <a:rPr lang="it-IT" sz="1600" dirty="0" smtClean="0"/>
              <a:t> di alcune aziende è inoltre possibile acquistare </a:t>
            </a:r>
            <a:r>
              <a:rPr lang="it-IT" sz="1600" b="1" dirty="0" smtClean="0"/>
              <a:t>corsi di </a:t>
            </a:r>
            <a:r>
              <a:rPr lang="it-IT" sz="1600" b="1" i="1" dirty="0" smtClean="0"/>
              <a:t>e-learning</a:t>
            </a:r>
            <a:r>
              <a:rPr lang="it-IT" sz="1600" b="1" dirty="0" smtClean="0"/>
              <a:t> </a:t>
            </a:r>
            <a:r>
              <a:rPr lang="it-IT" sz="1600" dirty="0" smtClean="0"/>
              <a:t>della durata di poche ore, per approfondire il contenuto degli obblighi informatici della P.A. dal punto di vista «tecnico-giuridico».</a:t>
            </a:r>
          </a:p>
          <a:p>
            <a:pPr marL="0" indent="0">
              <a:buNone/>
            </a:pPr>
            <a:endParaRPr lang="it-IT" sz="1600" dirty="0"/>
          </a:p>
          <a:p>
            <a:pPr marL="0" indent="0">
              <a:buNone/>
            </a:pPr>
            <a:r>
              <a:rPr lang="it-IT" sz="1600" dirty="0" smtClean="0"/>
              <a:t>Inoltre, sono disponibili </a:t>
            </a:r>
            <a:r>
              <a:rPr lang="it-IT" sz="1600" b="1" i="1" dirty="0" smtClean="0"/>
              <a:t>Software Open Source </a:t>
            </a:r>
            <a:r>
              <a:rPr lang="it-IT" sz="1600" dirty="0" smtClean="0"/>
              <a:t>che offrono strumenti di </a:t>
            </a:r>
            <a:r>
              <a:rPr lang="it-IT" sz="1600" dirty="0"/>
              <a:t>protocollazione e </a:t>
            </a:r>
            <a:r>
              <a:rPr lang="it-IT" sz="1600" dirty="0" smtClean="0"/>
              <a:t>gestione documentale, a specifico </a:t>
            </a:r>
            <a:r>
              <a:rPr lang="it-IT" sz="1600" dirty="0"/>
              <a:t>supporto delle attività di una Pubblica </a:t>
            </a:r>
            <a:r>
              <a:rPr lang="it-IT" sz="1600" dirty="0" smtClean="0"/>
              <a:t>Amministrazione.</a:t>
            </a:r>
            <a:endParaRPr lang="it-IT" sz="1600" dirty="0"/>
          </a:p>
          <a:p>
            <a:pPr marL="0" indent="0">
              <a:buNone/>
            </a:pPr>
            <a:r>
              <a:rPr lang="it-IT" sz="1600" dirty="0" smtClean="0"/>
              <a:t>Fra essi, si segnalano:</a:t>
            </a:r>
          </a:p>
          <a:p>
            <a:r>
              <a:rPr lang="it-IT" sz="1600" dirty="0" err="1" smtClean="0"/>
              <a:t>PAFlow</a:t>
            </a:r>
            <a:r>
              <a:rPr lang="it-IT" sz="1600" dirty="0" smtClean="0"/>
              <a:t>, disponibile sul sito </a:t>
            </a:r>
            <a:r>
              <a:rPr lang="it-IT" sz="1600" i="1" dirty="0" smtClean="0"/>
              <a:t>web</a:t>
            </a:r>
            <a:r>
              <a:rPr lang="it-IT" sz="1600" dirty="0" smtClean="0"/>
              <a:t>: http</a:t>
            </a:r>
            <a:r>
              <a:rPr lang="it-IT" sz="1600" dirty="0"/>
              <a:t>://www.liberologico.com/</a:t>
            </a:r>
            <a:r>
              <a:rPr lang="it-IT" sz="1600" dirty="0" err="1"/>
              <a:t>products</a:t>
            </a:r>
            <a:r>
              <a:rPr lang="it-IT" sz="1600" dirty="0" smtClean="0"/>
              <a:t>/;</a:t>
            </a:r>
          </a:p>
          <a:p>
            <a:r>
              <a:rPr lang="en-US" sz="1600" dirty="0" smtClean="0"/>
              <a:t>E-</a:t>
            </a:r>
            <a:r>
              <a:rPr lang="en-US" sz="1600" dirty="0" err="1" smtClean="0"/>
              <a:t>prot</a:t>
            </a:r>
            <a:r>
              <a:rPr lang="en-US" sz="1600" dirty="0" smtClean="0"/>
              <a:t>, </a:t>
            </a:r>
            <a:r>
              <a:rPr lang="en-US" sz="1600" dirty="0" err="1" smtClean="0"/>
              <a:t>disponibile</a:t>
            </a:r>
            <a:r>
              <a:rPr lang="en-US" sz="1600" dirty="0" smtClean="0"/>
              <a:t> </a:t>
            </a:r>
            <a:r>
              <a:rPr lang="en-US" sz="1600" dirty="0" err="1" smtClean="0"/>
              <a:t>sul</a:t>
            </a:r>
            <a:r>
              <a:rPr lang="en-US" sz="1600" dirty="0" smtClean="0"/>
              <a:t> </a:t>
            </a:r>
            <a:r>
              <a:rPr lang="en-US" sz="1600" dirty="0" err="1" smtClean="0"/>
              <a:t>sito</a:t>
            </a:r>
            <a:r>
              <a:rPr lang="en-US" sz="1600" dirty="0" smtClean="0"/>
              <a:t> </a:t>
            </a:r>
            <a:r>
              <a:rPr lang="en-US" sz="1600" i="1" dirty="0" smtClean="0"/>
              <a:t>web</a:t>
            </a:r>
            <a:r>
              <a:rPr lang="en-US" sz="1600" dirty="0" smtClean="0"/>
              <a:t>: http</a:t>
            </a:r>
            <a:r>
              <a:rPr lang="en-US" sz="1600" dirty="0"/>
              <a:t>://</a:t>
            </a:r>
            <a:r>
              <a:rPr lang="en-US" sz="1600" dirty="0" smtClean="0"/>
              <a:t>www.flosslab.com/e-prot-protocollo-informatico-open-source/</a:t>
            </a:r>
            <a:r>
              <a:rPr lang="it-IT" sz="1600" dirty="0" smtClean="0"/>
              <a:t> e </a:t>
            </a:r>
            <a:r>
              <a:rPr lang="it-IT" sz="1600" b="1" dirty="0" smtClean="0"/>
              <a:t>www.e-prot.it.</a:t>
            </a:r>
            <a:endParaRPr lang="it-IT" sz="1600" dirty="0"/>
          </a:p>
          <a:p>
            <a:endParaRPr lang="it-IT" sz="1600" dirty="0" smtClean="0"/>
          </a:p>
          <a:p>
            <a:endParaRPr lang="it-IT" sz="1600"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8855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130425"/>
            <a:ext cx="7632848" cy="1658615"/>
          </a:xfrm>
        </p:spPr>
        <p:txBody>
          <a:bodyPr/>
          <a:lstStyle/>
          <a:p>
            <a:r>
              <a:rPr lang="it-IT" dirty="0" smtClean="0"/>
              <a:t>GRAZIE PER L’ATTENZIONE</a:t>
            </a:r>
            <a:endParaRPr lang="it-IT" dirty="0"/>
          </a:p>
        </p:txBody>
      </p:sp>
      <p:sp>
        <p:nvSpPr>
          <p:cNvPr id="3" name="Sottotitolo 2"/>
          <p:cNvSpPr>
            <a:spLocks noGrp="1"/>
          </p:cNvSpPr>
          <p:nvPr>
            <p:ph type="subTitle" idx="1"/>
          </p:nvPr>
        </p:nvSpPr>
        <p:spPr>
          <a:xfrm>
            <a:off x="1979712" y="3886200"/>
            <a:ext cx="6120680" cy="1752600"/>
          </a:xfrm>
        </p:spPr>
        <p:txBody>
          <a:bodyPr/>
          <a:lstStyle/>
          <a:p>
            <a:r>
              <a:rPr lang="it-IT" dirty="0" smtClean="0"/>
              <a:t>Il Centro Studi CNI</a:t>
            </a:r>
            <a:endParaRPr lang="it-IT"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515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6467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PRINCIPALI FONTI </a:t>
            </a:r>
            <a:r>
              <a:rPr lang="it-IT" sz="3200" b="1" dirty="0">
                <a:solidFill>
                  <a:schemeClr val="accent3">
                    <a:tint val="90000"/>
                    <a:satMod val="120000"/>
                  </a:schemeClr>
                </a:solidFill>
                <a:effectLst>
                  <a:outerShdw blurRad="38100" dist="25400" dir="5400000" algn="tl" rotWithShape="0">
                    <a:srgbClr val="000000">
                      <a:alpha val="43000"/>
                    </a:srgbClr>
                  </a:outerShdw>
                </a:effectLst>
              </a:rPr>
              <a:t>DEGLI OBBLIGHI NORMATIVI</a:t>
            </a:r>
          </a:p>
        </p:txBody>
      </p:sp>
      <p:sp>
        <p:nvSpPr>
          <p:cNvPr id="3" name="Segnaposto contenuto 2"/>
          <p:cNvSpPr>
            <a:spLocks noGrp="1"/>
          </p:cNvSpPr>
          <p:nvPr>
            <p:ph idx="1"/>
          </p:nvPr>
        </p:nvSpPr>
        <p:spPr>
          <a:xfrm>
            <a:off x="1403648" y="1556792"/>
            <a:ext cx="7560840" cy="4752528"/>
          </a:xfrm>
        </p:spPr>
        <p:txBody>
          <a:bodyPr>
            <a:normAutofit/>
          </a:bodyPr>
          <a:lstStyle/>
          <a:p>
            <a:pPr marL="0" indent="0" algn="just">
              <a:buNone/>
            </a:pPr>
            <a:r>
              <a:rPr lang="it-IT" sz="3200" dirty="0"/>
              <a:t>In particolare: i </a:t>
            </a:r>
            <a:r>
              <a:rPr lang="it-IT" sz="3200" b="1" dirty="0"/>
              <a:t>DPCM</a:t>
            </a:r>
            <a:r>
              <a:rPr lang="it-IT" sz="3200" dirty="0"/>
              <a:t> contenenti le regole tecniche, i criteri e le specifiche di riferimento della materia </a:t>
            </a:r>
            <a:r>
              <a:rPr lang="it-IT" sz="3200" b="1" dirty="0"/>
              <a:t>sono adottati in attuazione </a:t>
            </a:r>
            <a:r>
              <a:rPr lang="it-IT" sz="3200" dirty="0"/>
              <a:t>dell’art. 53, comma 4</a:t>
            </a:r>
            <a:r>
              <a:rPr lang="it-IT" sz="3200" dirty="0" smtClean="0"/>
              <a:t>, del </a:t>
            </a:r>
            <a:r>
              <a:rPr lang="it-IT" sz="3200" b="1" dirty="0"/>
              <a:t>Testo Unico sulla documentazione </a:t>
            </a:r>
            <a:r>
              <a:rPr lang="it-IT" sz="3200" b="1" dirty="0" smtClean="0"/>
              <a:t>amministrativa </a:t>
            </a:r>
            <a:r>
              <a:rPr lang="it-IT" sz="3200" dirty="0" smtClean="0"/>
              <a:t>(DPR 445/2000) nonché </a:t>
            </a:r>
            <a:r>
              <a:rPr lang="it-IT" sz="3200" dirty="0"/>
              <a:t>degli artt. 41, comma 2bis, e 71 del </a:t>
            </a:r>
            <a:r>
              <a:rPr lang="it-IT" sz="3200" b="1" dirty="0"/>
              <a:t>Codice dell’amministrazione digitale </a:t>
            </a:r>
            <a:r>
              <a:rPr lang="it-IT" sz="3200" dirty="0"/>
              <a:t>(</a:t>
            </a:r>
            <a:r>
              <a:rPr lang="it-IT" sz="3200" dirty="0" err="1"/>
              <a:t>D.Lgs.</a:t>
            </a:r>
            <a:r>
              <a:rPr lang="it-IT" sz="3200" dirty="0"/>
              <a:t> 82/2005).</a:t>
            </a:r>
          </a:p>
          <a:p>
            <a:pPr>
              <a:buFontTx/>
              <a:buChar char="-"/>
            </a:pPr>
            <a:endParaRPr lang="it-IT"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1073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6467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PRECEDENTI COMUNICAZIONI DEL CNI</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187624" y="1556792"/>
            <a:ext cx="7776864" cy="4968552"/>
          </a:xfrm>
        </p:spPr>
        <p:txBody>
          <a:bodyPr>
            <a:normAutofit fontScale="70000" lnSpcReduction="20000"/>
          </a:bodyPr>
          <a:lstStyle/>
          <a:p>
            <a:pPr marL="0" indent="0" algn="just">
              <a:buNone/>
            </a:pPr>
            <a:r>
              <a:rPr lang="it-IT" dirty="0" smtClean="0"/>
              <a:t>Il CNI ha mantenuto </a:t>
            </a:r>
            <a:r>
              <a:rPr lang="it-IT" b="1" dirty="0" smtClean="0"/>
              <a:t>costantemente aggiornati gli Ordini </a:t>
            </a:r>
            <a:r>
              <a:rPr lang="it-IT" dirty="0" smtClean="0"/>
              <a:t>sui provvedimenti adottati in materia di obblighi di digitalizzazione/informatizzazione della P.A.</a:t>
            </a:r>
          </a:p>
          <a:p>
            <a:pPr marL="0" indent="0" algn="just">
              <a:buNone/>
            </a:pPr>
            <a:endParaRPr lang="it-IT" dirty="0" smtClean="0"/>
          </a:p>
          <a:p>
            <a:pPr marL="0" indent="0" algn="just">
              <a:buNone/>
            </a:pPr>
            <a:r>
              <a:rPr lang="it-IT" dirty="0" smtClean="0"/>
              <a:t>In particolare, si rinvia alle seguenti </a:t>
            </a:r>
            <a:r>
              <a:rPr lang="it-IT" b="1" dirty="0" smtClean="0"/>
              <a:t>comunicazioni del CNI</a:t>
            </a:r>
            <a:r>
              <a:rPr lang="it-IT" dirty="0" smtClean="0"/>
              <a:t>:</a:t>
            </a:r>
          </a:p>
          <a:p>
            <a:pPr algn="just">
              <a:buFont typeface="Arial" panose="020B0604020202020204" pitchFamily="34" charset="0"/>
              <a:buChar char="•"/>
            </a:pPr>
            <a:r>
              <a:rPr lang="it-IT" dirty="0" smtClean="0"/>
              <a:t>Parere CNI 27/6/2007 sul sistema di gestione informatica dei documenti e sulla tenuta e conservazione del sistema di gestione;</a:t>
            </a:r>
          </a:p>
          <a:p>
            <a:pPr algn="just">
              <a:buFont typeface="Arial" panose="020B0604020202020204" pitchFamily="34" charset="0"/>
              <a:buChar char="•"/>
            </a:pPr>
            <a:r>
              <a:rPr lang="it-IT" dirty="0" smtClean="0"/>
              <a:t>Parere </a:t>
            </a:r>
            <a:r>
              <a:rPr lang="it-IT" dirty="0"/>
              <a:t>CNI 23/10/2007 sulla conservazione della documentazione dell’Ordine su supporto </a:t>
            </a:r>
            <a:r>
              <a:rPr lang="it-IT" dirty="0" smtClean="0"/>
              <a:t>informatico;</a:t>
            </a:r>
          </a:p>
          <a:p>
            <a:pPr algn="just">
              <a:buFont typeface="Arial" panose="020B0604020202020204" pitchFamily="34" charset="0"/>
              <a:buChar char="•"/>
            </a:pPr>
            <a:r>
              <a:rPr lang="it-IT" dirty="0"/>
              <a:t>Parere CNI 16/06/2003 sull’applicabilità del protocollo informatico agli Ordini provinciali</a:t>
            </a:r>
            <a:r>
              <a:rPr lang="it-IT" dirty="0" smtClean="0"/>
              <a:t>;</a:t>
            </a:r>
          </a:p>
          <a:p>
            <a:pPr algn="just">
              <a:buFont typeface="Arial" panose="020B0604020202020204" pitchFamily="34" charset="0"/>
              <a:buChar char="•"/>
            </a:pPr>
            <a:r>
              <a:rPr lang="it-IT" dirty="0"/>
              <a:t>Pareri CNI 5/2/2001 e 21/10/2004 sulla conservazione dei documenti dell’Ordine</a:t>
            </a:r>
            <a:r>
              <a:rPr lang="it-IT" dirty="0" smtClean="0"/>
              <a:t>;</a:t>
            </a:r>
          </a:p>
          <a:p>
            <a:pPr algn="just">
              <a:buFont typeface="Arial" panose="020B0604020202020204" pitchFamily="34" charset="0"/>
              <a:buChar char="•"/>
            </a:pPr>
            <a:r>
              <a:rPr lang="it-IT" dirty="0" smtClean="0"/>
              <a:t>Circolare CNI 13/03/2001 n. 110 sulle novità introdotte dal DPR 445/2000.</a:t>
            </a:r>
          </a:p>
          <a:p>
            <a:pPr marL="0" indent="0">
              <a:buNone/>
            </a:pPr>
            <a:endParaRPr lang="it-IT" dirty="0"/>
          </a:p>
          <a:p>
            <a:pPr marL="0" indent="0">
              <a:buNone/>
            </a:pPr>
            <a:endParaRPr lang="it-IT"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950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6467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DESTINATARI DEGLI OBBLIGHI </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259632" y="1340768"/>
            <a:ext cx="7704856" cy="5184576"/>
          </a:xfrm>
        </p:spPr>
        <p:txBody>
          <a:bodyPr>
            <a:normAutofit fontScale="85000" lnSpcReduction="10000"/>
          </a:bodyPr>
          <a:lstStyle/>
          <a:p>
            <a:pPr marL="0" indent="0" algn="just">
              <a:buNone/>
            </a:pPr>
            <a:r>
              <a:rPr lang="it-IT" dirty="0"/>
              <a:t>Alla realizzazione del protocollo informatico </a:t>
            </a:r>
            <a:r>
              <a:rPr lang="it-IT" dirty="0" smtClean="0"/>
              <a:t>sono </a:t>
            </a:r>
            <a:r>
              <a:rPr lang="it-IT" dirty="0"/>
              <a:t>tenute </a:t>
            </a:r>
            <a:r>
              <a:rPr lang="it-IT" b="1" dirty="0"/>
              <a:t>tutte le Pubbliche Amministrazioni</a:t>
            </a:r>
            <a:r>
              <a:rPr lang="it-IT" dirty="0"/>
              <a:t>, come definite ai </a:t>
            </a:r>
            <a:r>
              <a:rPr lang="it-IT" dirty="0" smtClean="0"/>
              <a:t>dall’art</a:t>
            </a:r>
            <a:r>
              <a:rPr lang="it-IT" dirty="0"/>
              <a:t>. 1, comma 2, del Decreto Legislativo 30 marzo 2001, n. </a:t>
            </a:r>
            <a:r>
              <a:rPr lang="it-IT" dirty="0" smtClean="0"/>
              <a:t>165. Fra esse, rientrano “</a:t>
            </a:r>
            <a:r>
              <a:rPr lang="it-IT" b="1" i="1" dirty="0" smtClean="0"/>
              <a:t>tutti </a:t>
            </a:r>
            <a:r>
              <a:rPr lang="it-IT" b="1" i="1" dirty="0"/>
              <a:t>gli enti pubblici non economici</a:t>
            </a:r>
            <a:r>
              <a:rPr lang="it-IT" i="1" dirty="0"/>
              <a:t> nazionali, regionali e locali</a:t>
            </a:r>
            <a:r>
              <a:rPr lang="it-IT" i="1" dirty="0" smtClean="0"/>
              <a:t>”.</a:t>
            </a:r>
          </a:p>
          <a:p>
            <a:pPr marL="0" indent="0" algn="just">
              <a:buNone/>
            </a:pPr>
            <a:r>
              <a:rPr lang="it-IT" dirty="0" smtClean="0"/>
              <a:t>Pertanto, sono chiamati ad adempiere </a:t>
            </a:r>
            <a:r>
              <a:rPr lang="it-IT" b="1" dirty="0" smtClean="0"/>
              <a:t>anche </a:t>
            </a:r>
            <a:r>
              <a:rPr lang="it-IT" b="1" dirty="0"/>
              <a:t>gli Ordini professionali e, fra essi, gli Ordini provinciali degli </a:t>
            </a:r>
            <a:r>
              <a:rPr lang="it-IT" b="1" dirty="0" smtClean="0"/>
              <a:t>Ingegneri</a:t>
            </a:r>
            <a:r>
              <a:rPr lang="it-IT" dirty="0" smtClean="0"/>
              <a:t>, in virtù della loro acclarata natura di enti pubblici non economici, che operano </a:t>
            </a:r>
            <a:r>
              <a:rPr lang="it-IT" dirty="0"/>
              <a:t>sotto la vigilanza dello Stato per scopi di carattere generale</a:t>
            </a:r>
            <a:r>
              <a:rPr lang="it-IT" dirty="0" smtClean="0"/>
              <a:t> </a:t>
            </a:r>
            <a:r>
              <a:rPr lang="it-IT" i="1" dirty="0" smtClean="0"/>
              <a:t>(cfr. </a:t>
            </a:r>
            <a:r>
              <a:rPr lang="it-IT" i="1" dirty="0"/>
              <a:t>Cassazione Civile, sez. I, sentenza 14/10/2011 n° </a:t>
            </a:r>
            <a:r>
              <a:rPr lang="it-IT" i="1" dirty="0" smtClean="0"/>
              <a:t>21226).</a:t>
            </a:r>
            <a:endParaRPr lang="it-IT" i="1" dirty="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6229030"/>
            <a:ext cx="1224136" cy="628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5681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692696"/>
            <a:ext cx="8784976" cy="5760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a:solidFill>
                  <a:schemeClr val="accent3">
                    <a:tint val="90000"/>
                    <a:satMod val="120000"/>
                  </a:schemeClr>
                </a:solidFill>
                <a:effectLst>
                  <a:outerShdw blurRad="38100" dist="25400" dir="5400000" algn="tl" rotWithShape="0">
                    <a:srgbClr val="000000">
                      <a:alpha val="43000"/>
                    </a:srgbClr>
                  </a:outerShdw>
                </a:effectLst>
              </a:rPr>
              <a:t>CONTENUTO GENERALE </a:t>
            </a: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DEGLI OBBLIGHI </a:t>
            </a:r>
            <a:r>
              <a:rPr lang="it-IT" sz="3200" b="1" dirty="0">
                <a:solidFill>
                  <a:schemeClr val="accent3">
                    <a:tint val="90000"/>
                    <a:satMod val="120000"/>
                  </a:schemeClr>
                </a:solidFill>
                <a:effectLst>
                  <a:outerShdw blurRad="38100" dist="25400" dir="5400000" algn="tl" rotWithShape="0">
                    <a:srgbClr val="000000">
                      <a:alpha val="43000"/>
                    </a:srgbClr>
                  </a:outerShdw>
                </a:effectLst>
              </a:rPr>
              <a:t>DELLA P.A.</a:t>
            </a:r>
          </a:p>
        </p:txBody>
      </p:sp>
      <p:sp>
        <p:nvSpPr>
          <p:cNvPr id="3" name="Segnaposto contenuto 2"/>
          <p:cNvSpPr>
            <a:spLocks noGrp="1"/>
          </p:cNvSpPr>
          <p:nvPr>
            <p:ph idx="1"/>
          </p:nvPr>
        </p:nvSpPr>
        <p:spPr>
          <a:xfrm>
            <a:off x="1043608" y="1412776"/>
            <a:ext cx="7920880" cy="5184576"/>
          </a:xfrm>
        </p:spPr>
        <p:txBody>
          <a:bodyPr>
            <a:noAutofit/>
          </a:bodyPr>
          <a:lstStyle/>
          <a:p>
            <a:pPr marL="0" indent="0" algn="just">
              <a:buNone/>
            </a:pPr>
            <a:r>
              <a:rPr lang="it-IT" sz="1800" dirty="0" smtClean="0"/>
              <a:t>L’</a:t>
            </a:r>
            <a:r>
              <a:rPr lang="it-IT" sz="1800" b="1" dirty="0" smtClean="0"/>
              <a:t>art. 1 </a:t>
            </a:r>
            <a:r>
              <a:rPr lang="it-IT" sz="1800" dirty="0" smtClean="0"/>
              <a:t>del </a:t>
            </a:r>
            <a:r>
              <a:rPr lang="it-IT" sz="1800" b="1" u="sng" dirty="0" smtClean="0"/>
              <a:t>DPR 445/2000</a:t>
            </a:r>
            <a:r>
              <a:rPr lang="it-IT" sz="1800" dirty="0" smtClean="0"/>
              <a:t>, definisce </a:t>
            </a:r>
            <a:r>
              <a:rPr lang="it-IT" sz="1800" b="1" dirty="0" smtClean="0"/>
              <a:t>«Sistema di gestione informatica dei documenti</a:t>
            </a:r>
            <a:r>
              <a:rPr lang="it-IT" sz="1800" dirty="0" smtClean="0"/>
              <a:t>» l’insieme delle «</a:t>
            </a:r>
            <a:r>
              <a:rPr lang="it-IT" sz="1800" i="1" dirty="0" smtClean="0"/>
              <a:t>risorse </a:t>
            </a:r>
            <a:r>
              <a:rPr lang="it-IT" sz="1800" i="1" dirty="0"/>
              <a:t>di calcolo, degli apparati, delle reti di comunicazione e delle procedure informatiche utilizzati dalle amministrazioni per la gestione dei </a:t>
            </a:r>
            <a:r>
              <a:rPr lang="it-IT" sz="1800" i="1" dirty="0" smtClean="0"/>
              <a:t>documenti»</a:t>
            </a:r>
            <a:r>
              <a:rPr lang="it-IT" sz="1800" dirty="0" smtClean="0"/>
              <a:t>, tutte </a:t>
            </a:r>
            <a:r>
              <a:rPr lang="it-IT" sz="1800" dirty="0"/>
              <a:t>le risorse tecnologiche necessarie alla realizzazione di un sistema automatico per la gestione elettronica dei flussi </a:t>
            </a:r>
            <a:r>
              <a:rPr lang="it-IT" sz="1800" dirty="0" smtClean="0"/>
              <a:t>documentali.</a:t>
            </a:r>
          </a:p>
          <a:p>
            <a:pPr marL="0" indent="0" algn="just">
              <a:buNone/>
            </a:pPr>
            <a:r>
              <a:rPr lang="it-IT" sz="1800" dirty="0"/>
              <a:t>N</a:t>
            </a:r>
            <a:r>
              <a:rPr lang="it-IT" sz="1800" dirty="0" smtClean="0"/>
              <a:t>ell’ambito di tale sistema, </a:t>
            </a:r>
            <a:r>
              <a:rPr lang="it-IT" sz="1800" dirty="0"/>
              <a:t>viene definita </a:t>
            </a:r>
            <a:r>
              <a:rPr lang="it-IT" sz="1800" b="1" dirty="0" smtClean="0"/>
              <a:t>«Segnatura di </a:t>
            </a:r>
            <a:r>
              <a:rPr lang="it-IT" sz="1800" b="1" dirty="0"/>
              <a:t>p</a:t>
            </a:r>
            <a:r>
              <a:rPr lang="it-IT" sz="1800" b="1" dirty="0" smtClean="0"/>
              <a:t>rotocollo» </a:t>
            </a:r>
            <a:r>
              <a:rPr lang="it-IT" sz="1800" b="1" i="1" dirty="0" smtClean="0"/>
              <a:t>«</a:t>
            </a:r>
            <a:r>
              <a:rPr lang="it-IT" sz="1800" i="1" dirty="0" smtClean="0"/>
              <a:t>l'apposizione </a:t>
            </a:r>
            <a:r>
              <a:rPr lang="it-IT" sz="1800" i="1" dirty="0"/>
              <a:t>o l'associazione, all'originale del documento, in forma permanente e non modificabile delle informazioni riguardanti il documento </a:t>
            </a:r>
            <a:r>
              <a:rPr lang="it-IT" sz="1800" i="1" dirty="0" smtClean="0"/>
              <a:t>stesso».</a:t>
            </a:r>
          </a:p>
          <a:p>
            <a:pPr marL="0" indent="0" algn="just">
              <a:buNone/>
            </a:pPr>
            <a:r>
              <a:rPr lang="it-IT" sz="1800" dirty="0" smtClean="0"/>
              <a:t>Ai sensi dell’</a:t>
            </a:r>
            <a:r>
              <a:rPr lang="it-IT" sz="1800" b="1" dirty="0" smtClean="0"/>
              <a:t>art. 50 </a:t>
            </a:r>
            <a:r>
              <a:rPr lang="it-IT" sz="1800" dirty="0" smtClean="0"/>
              <a:t>del DPR 445/2000 </a:t>
            </a:r>
            <a:r>
              <a:rPr lang="it-IT" sz="1800" b="1" i="1" dirty="0" smtClean="0"/>
              <a:t>«</a:t>
            </a:r>
            <a:r>
              <a:rPr lang="it-IT" sz="1800" i="1" dirty="0" smtClean="0"/>
              <a:t>2</a:t>
            </a:r>
            <a:r>
              <a:rPr lang="it-IT" sz="1800" i="1" dirty="0"/>
              <a:t>. Le pubbliche amministrazioni predispongono appositi </a:t>
            </a:r>
            <a:r>
              <a:rPr lang="it-IT" sz="1800" b="1" i="1" dirty="0"/>
              <a:t>progetti esecutivi per la sostituzione dei registri di protocollo cartacei con sistemi informatici </a:t>
            </a:r>
            <a:r>
              <a:rPr lang="it-IT" sz="1800" i="1" dirty="0"/>
              <a:t>conformi alle disposizioni del presente testo </a:t>
            </a:r>
            <a:r>
              <a:rPr lang="it-IT" sz="1800" i="1" dirty="0" smtClean="0"/>
              <a:t>unico;</a:t>
            </a:r>
          </a:p>
          <a:p>
            <a:pPr marL="0" indent="0" algn="just">
              <a:buNone/>
            </a:pPr>
            <a:r>
              <a:rPr lang="it-IT" sz="1800" i="1" dirty="0" smtClean="0"/>
              <a:t>3. Le </a:t>
            </a:r>
            <a:r>
              <a:rPr lang="it-IT" sz="1800" i="1" dirty="0"/>
              <a:t>pubbliche amministrazioni provvedono </a:t>
            </a:r>
            <a:r>
              <a:rPr lang="it-IT" sz="1800" i="1" dirty="0" smtClean="0"/>
              <a:t>(…) a realizzare </a:t>
            </a:r>
            <a:r>
              <a:rPr lang="it-IT" sz="1800" i="1" dirty="0"/>
              <a:t>o revisionare </a:t>
            </a:r>
            <a:r>
              <a:rPr lang="it-IT" sz="1800" b="1" i="1" dirty="0"/>
              <a:t>sistemi informativi automatizzati finalizzati alla gestione del protocollo informatico e dei procedimenti amministrativi </a:t>
            </a:r>
            <a:r>
              <a:rPr lang="it-IT" sz="1800" i="1" dirty="0"/>
              <a:t>in </a:t>
            </a:r>
            <a:r>
              <a:rPr lang="it-IT" sz="1800" i="1" dirty="0" smtClean="0"/>
              <a:t>conformità alle </a:t>
            </a:r>
            <a:r>
              <a:rPr lang="it-IT" sz="1800" i="1" dirty="0"/>
              <a:t>disposizioni del presente testo unico ed alle disposizioni di legge sulla tutela della riservatezza dei dati </a:t>
            </a:r>
            <a:r>
              <a:rPr lang="it-IT" sz="1800" i="1" dirty="0" smtClean="0"/>
              <a:t>personali (…)»</a:t>
            </a:r>
            <a:r>
              <a:rPr lang="it-IT" sz="1800" dirty="0" smtClean="0"/>
              <a:t>.</a:t>
            </a:r>
            <a:endParaRPr lang="it-IT" sz="1800" i="1" dirty="0" smtClean="0"/>
          </a:p>
        </p:txBody>
      </p:sp>
      <p:pic>
        <p:nvPicPr>
          <p:cNvPr id="5"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512646"/>
            <a:ext cx="827584" cy="345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1652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692696"/>
            <a:ext cx="8784976" cy="64807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CONTENUTO GENERALE DEGLI OBBLIGHI DELLA P.A.</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547664" y="1556792"/>
            <a:ext cx="7344816" cy="5040560"/>
          </a:xfrm>
        </p:spPr>
        <p:txBody>
          <a:bodyPr>
            <a:normAutofit fontScale="62500" lnSpcReduction="20000"/>
          </a:bodyPr>
          <a:lstStyle/>
          <a:p>
            <a:pPr marL="0" indent="0" algn="just">
              <a:buNone/>
            </a:pPr>
            <a:r>
              <a:rPr lang="it-IT" sz="2900" dirty="0" smtClean="0"/>
              <a:t>L’</a:t>
            </a:r>
            <a:r>
              <a:rPr lang="it-IT" sz="2900" b="1" dirty="0" smtClean="0"/>
              <a:t>art. 53 </a:t>
            </a:r>
            <a:r>
              <a:rPr lang="it-IT" sz="2900" dirty="0" smtClean="0"/>
              <a:t>del </a:t>
            </a:r>
            <a:r>
              <a:rPr lang="it-IT" sz="2900" b="1" u="sng" dirty="0" smtClean="0"/>
              <a:t>DPR 445/2000</a:t>
            </a:r>
            <a:r>
              <a:rPr lang="it-IT" sz="2900" dirty="0"/>
              <a:t> </a:t>
            </a:r>
            <a:r>
              <a:rPr lang="it-IT" sz="2900" dirty="0" smtClean="0"/>
              <a:t>in materia di </a:t>
            </a:r>
            <a:r>
              <a:rPr lang="it-IT" sz="2900" b="1" dirty="0" smtClean="0"/>
              <a:t>«Registrazione di protocollo» </a:t>
            </a:r>
            <a:r>
              <a:rPr lang="it-IT" sz="2900" dirty="0" smtClean="0"/>
              <a:t>stabilisce per ogni documento in entrata o in uscita l’obbligo di memorizzare:</a:t>
            </a:r>
          </a:p>
          <a:p>
            <a:pPr lvl="1" algn="just">
              <a:buFont typeface="Wingdings" panose="05000000000000000000" pitchFamily="2" charset="2"/>
              <a:buChar char="ü"/>
            </a:pPr>
            <a:r>
              <a:rPr lang="it-IT" sz="2900" dirty="0"/>
              <a:t>n</a:t>
            </a:r>
            <a:r>
              <a:rPr lang="it-IT" sz="2900" dirty="0" smtClean="0"/>
              <a:t>umero di protocollo (generato automaticamente dal sistema);</a:t>
            </a:r>
          </a:p>
          <a:p>
            <a:pPr lvl="1" algn="just">
              <a:buFont typeface="Wingdings" panose="05000000000000000000" pitchFamily="2" charset="2"/>
              <a:buChar char="ü"/>
            </a:pPr>
            <a:r>
              <a:rPr lang="it-IT" sz="2900" dirty="0"/>
              <a:t>d</a:t>
            </a:r>
            <a:r>
              <a:rPr lang="it-IT" sz="2900" dirty="0" smtClean="0"/>
              <a:t>ata di registrazione (assegnata </a:t>
            </a:r>
            <a:r>
              <a:rPr lang="it-IT" sz="2900" dirty="0"/>
              <a:t>automaticamente dal </a:t>
            </a:r>
            <a:r>
              <a:rPr lang="it-IT" sz="2900" dirty="0" smtClean="0"/>
              <a:t>sistema);</a:t>
            </a:r>
          </a:p>
          <a:p>
            <a:pPr lvl="1" algn="just">
              <a:buFont typeface="Wingdings" panose="05000000000000000000" pitchFamily="2" charset="2"/>
              <a:buChar char="ü"/>
            </a:pPr>
            <a:r>
              <a:rPr lang="it-IT" sz="2900" dirty="0"/>
              <a:t>m</a:t>
            </a:r>
            <a:r>
              <a:rPr lang="it-IT" sz="2900" dirty="0" smtClean="0"/>
              <a:t>ittente o destinatario/i;</a:t>
            </a:r>
          </a:p>
          <a:p>
            <a:pPr lvl="1" algn="just">
              <a:buFont typeface="Wingdings" panose="05000000000000000000" pitchFamily="2" charset="2"/>
              <a:buChar char="ü"/>
            </a:pPr>
            <a:r>
              <a:rPr lang="it-IT" sz="2900" dirty="0"/>
              <a:t>o</a:t>
            </a:r>
            <a:r>
              <a:rPr lang="it-IT" sz="2900" dirty="0" smtClean="0"/>
              <a:t>ggetto del documento (data e protocollo del documento ricevuto);</a:t>
            </a:r>
          </a:p>
          <a:p>
            <a:pPr lvl="1" algn="just">
              <a:buFont typeface="Wingdings" panose="05000000000000000000" pitchFamily="2" charset="2"/>
              <a:buChar char="ü"/>
            </a:pPr>
            <a:r>
              <a:rPr lang="it-IT" sz="2900" dirty="0" smtClean="0"/>
              <a:t>impronta del documento informatico trasmesso per via telematica (sequenza di simboli binari in grado di identificarne il contenuto).</a:t>
            </a:r>
          </a:p>
          <a:p>
            <a:pPr lvl="1" algn="just">
              <a:buFont typeface="Wingdings" panose="05000000000000000000" pitchFamily="2" charset="2"/>
              <a:buChar char="ü"/>
            </a:pPr>
            <a:endParaRPr lang="it-IT" sz="2900" dirty="0" smtClean="0"/>
          </a:p>
          <a:p>
            <a:pPr marL="0" lvl="1" indent="0" algn="just">
              <a:buNone/>
            </a:pPr>
            <a:r>
              <a:rPr lang="it-IT" sz="2900" dirty="0" smtClean="0"/>
              <a:t>Tutti gli elementi vengono registrati </a:t>
            </a:r>
            <a:r>
              <a:rPr lang="it-IT" sz="2900" dirty="0"/>
              <a:t>in </a:t>
            </a:r>
            <a:r>
              <a:rPr lang="it-IT" sz="2900" b="1" dirty="0"/>
              <a:t>forma non </a:t>
            </a:r>
            <a:r>
              <a:rPr lang="it-IT" sz="2900" b="1" dirty="0" smtClean="0"/>
              <a:t>modificabile</a:t>
            </a:r>
            <a:r>
              <a:rPr lang="it-IT" sz="2900" dirty="0"/>
              <a:t> </a:t>
            </a:r>
            <a:r>
              <a:rPr lang="it-IT" sz="2900" dirty="0" smtClean="0"/>
              <a:t>e nel corso di un’</a:t>
            </a:r>
            <a:r>
              <a:rPr lang="it-IT" sz="2900" b="1" dirty="0" smtClean="0"/>
              <a:t>unica soluzione</a:t>
            </a:r>
            <a:r>
              <a:rPr lang="it-IT" sz="2900" dirty="0" smtClean="0"/>
              <a:t>, con esclusione di interventi intermedi, anche indiretti.</a:t>
            </a:r>
          </a:p>
          <a:p>
            <a:pPr marL="0" lvl="1" indent="0" algn="just">
              <a:buFont typeface="Arial" panose="020B0604020202020204" pitchFamily="34" charset="0"/>
              <a:buChar char="•"/>
            </a:pPr>
            <a:endParaRPr lang="it-IT" sz="2900" dirty="0"/>
          </a:p>
          <a:p>
            <a:pPr marL="0" lvl="1" indent="0" algn="just">
              <a:buNone/>
            </a:pPr>
            <a:r>
              <a:rPr lang="it-IT" sz="2900" dirty="0" smtClean="0"/>
              <a:t>Il sistema deve consentire la produzione del </a:t>
            </a:r>
            <a:r>
              <a:rPr lang="it-IT" sz="2900" b="1" dirty="0" smtClean="0"/>
              <a:t>registro giornaliero di protocollo, </a:t>
            </a:r>
            <a:r>
              <a:rPr lang="it-IT" sz="2900" dirty="0" smtClean="0"/>
              <a:t>costituito dall’elenco delle informazioni inserite con l’operazione di protocollo nell’arco di una stessa giornata (art. 53 c. 2).</a:t>
            </a:r>
            <a:endParaRPr lang="it-IT" sz="2900" dirty="0"/>
          </a:p>
          <a:p>
            <a:pPr marL="0" indent="0">
              <a:buNone/>
            </a:pPr>
            <a:endParaRPr lang="it-IT" i="1" dirty="0" smtClean="0"/>
          </a:p>
          <a:p>
            <a:pPr>
              <a:buFont typeface="Arial" panose="020B0604020202020204" pitchFamily="34" charset="0"/>
              <a:buChar char="•"/>
            </a:pPr>
            <a:endParaRPr lang="it-IT" i="1" dirty="0"/>
          </a:p>
          <a:p>
            <a:pPr>
              <a:buFont typeface="Arial" panose="020B0604020202020204" pitchFamily="34" charset="0"/>
              <a:buChar char="•"/>
            </a:pPr>
            <a:endParaRPr lang="it-IT" i="1" dirty="0" smtClean="0"/>
          </a:p>
          <a:p>
            <a:pPr>
              <a:buFont typeface="Arial" panose="020B0604020202020204" pitchFamily="34" charset="0"/>
              <a:buChar char="•"/>
            </a:pPr>
            <a:endParaRPr lang="it-IT" i="1" dirty="0" smtClean="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8563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692696"/>
            <a:ext cx="8784976" cy="64807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CONTENUTO GENERALE DEGLI OBBLIGHI DELLA P.A.</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1259632" y="1772816"/>
            <a:ext cx="7704856" cy="4680520"/>
          </a:xfrm>
        </p:spPr>
        <p:txBody>
          <a:bodyPr>
            <a:normAutofit fontScale="70000" lnSpcReduction="20000"/>
          </a:bodyPr>
          <a:lstStyle/>
          <a:p>
            <a:pPr marL="0" indent="0" algn="just">
              <a:buNone/>
            </a:pPr>
            <a:r>
              <a:rPr lang="it-IT" sz="3100" dirty="0" smtClean="0"/>
              <a:t>Ai sensi dell’</a:t>
            </a:r>
            <a:r>
              <a:rPr lang="it-IT" sz="3100" b="1" dirty="0" smtClean="0"/>
              <a:t>art. 55 </a:t>
            </a:r>
            <a:r>
              <a:rPr lang="it-IT" sz="3100" b="1" u="sng" dirty="0" smtClean="0"/>
              <a:t>DPR 445/2000</a:t>
            </a:r>
            <a:r>
              <a:rPr lang="it-IT" sz="3100" dirty="0" smtClean="0"/>
              <a:t>, l’attività di </a:t>
            </a:r>
            <a:r>
              <a:rPr lang="it-IT" sz="3100" b="1" dirty="0" smtClean="0"/>
              <a:t>«Segnatura di protocollo» </a:t>
            </a:r>
            <a:r>
              <a:rPr lang="it-IT" sz="3100" dirty="0" smtClean="0"/>
              <a:t>deve essere effettuata contemporaneamente alla Registrazione e consiste, nell’apposizione/associazione sull’originale delle informazioni riguardanti il documento, al fine di identificarlo in modo inequivocabile.</a:t>
            </a:r>
          </a:p>
          <a:p>
            <a:pPr marL="0" indent="0" algn="just">
              <a:buNone/>
            </a:pPr>
            <a:endParaRPr lang="it-IT" sz="3100" dirty="0"/>
          </a:p>
          <a:p>
            <a:pPr marL="0" indent="0" algn="just">
              <a:buNone/>
            </a:pPr>
            <a:r>
              <a:rPr lang="it-IT" sz="3100" dirty="0" smtClean="0"/>
              <a:t>Le </a:t>
            </a:r>
            <a:r>
              <a:rPr lang="it-IT" sz="3100" b="1" dirty="0" smtClean="0"/>
              <a:t>informazioni minime </a:t>
            </a:r>
            <a:r>
              <a:rPr lang="it-IT" sz="3100" dirty="0" smtClean="0"/>
              <a:t>da apporre sul documento sono:</a:t>
            </a:r>
          </a:p>
          <a:p>
            <a:pPr algn="just">
              <a:buFont typeface="Arial" panose="020B0604020202020204" pitchFamily="34" charset="0"/>
              <a:buChar char="•"/>
            </a:pPr>
            <a:r>
              <a:rPr lang="it-IT" sz="3100" dirty="0" smtClean="0"/>
              <a:t>il numero progressivo di protocollo (di almeno 7 cifre);</a:t>
            </a:r>
          </a:p>
          <a:p>
            <a:pPr algn="just">
              <a:buFont typeface="Arial" panose="020B0604020202020204" pitchFamily="34" charset="0"/>
              <a:buChar char="•"/>
            </a:pPr>
            <a:r>
              <a:rPr lang="it-IT" sz="3100" dirty="0" smtClean="0"/>
              <a:t>la data di protocollo;</a:t>
            </a:r>
          </a:p>
          <a:p>
            <a:pPr algn="just">
              <a:buFont typeface="Arial" panose="020B0604020202020204" pitchFamily="34" charset="0"/>
              <a:buChar char="•"/>
            </a:pPr>
            <a:r>
              <a:rPr lang="it-IT" sz="3100" dirty="0" smtClean="0"/>
              <a:t>l’identificazione in forma sintetica dell’amministrazione o dell’area organizzativa omogenea </a:t>
            </a:r>
            <a:r>
              <a:rPr lang="it-IT" sz="3100" i="1" dirty="0" smtClean="0"/>
              <a:t>(vedi dopo).</a:t>
            </a:r>
          </a:p>
          <a:p>
            <a:pPr marL="0" indent="0" algn="just">
              <a:buNone/>
            </a:pPr>
            <a:endParaRPr lang="it-IT" sz="3100" dirty="0"/>
          </a:p>
          <a:p>
            <a:pPr marL="0" indent="0" algn="just">
              <a:buNone/>
            </a:pPr>
            <a:r>
              <a:rPr lang="it-IT" sz="3100" dirty="0" smtClean="0"/>
              <a:t>Tutte le informazioni devono essere apposte in </a:t>
            </a:r>
            <a:r>
              <a:rPr lang="it-IT" sz="3100" b="1" dirty="0" smtClean="0"/>
              <a:t>forma non modificabile</a:t>
            </a:r>
            <a:r>
              <a:rPr lang="it-IT" sz="3100" dirty="0" smtClean="0"/>
              <a:t>.</a:t>
            </a:r>
            <a:endParaRPr lang="it-IT" sz="3100" dirty="0"/>
          </a:p>
          <a:p>
            <a:pPr marL="0" indent="0">
              <a:buNone/>
            </a:pPr>
            <a:endParaRPr lang="it-IT" i="1" dirty="0" smtClean="0"/>
          </a:p>
          <a:p>
            <a:pPr>
              <a:buFont typeface="Arial" panose="020B0604020202020204" pitchFamily="34" charset="0"/>
              <a:buChar char="•"/>
            </a:pPr>
            <a:endParaRPr lang="it-IT" i="1" dirty="0"/>
          </a:p>
          <a:p>
            <a:pPr>
              <a:buFont typeface="Arial" panose="020B0604020202020204" pitchFamily="34" charset="0"/>
              <a:buChar char="•"/>
            </a:pPr>
            <a:endParaRPr lang="it-IT" i="1" dirty="0" smtClean="0"/>
          </a:p>
          <a:p>
            <a:pPr>
              <a:buFont typeface="Arial" panose="020B0604020202020204" pitchFamily="34" charset="0"/>
              <a:buChar char="•"/>
            </a:pPr>
            <a:endParaRPr lang="it-IT" i="1" dirty="0" smtClean="0"/>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5689" y="6093296"/>
            <a:ext cx="1488311"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3757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548680"/>
            <a:ext cx="8712968" cy="50405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it-IT" sz="3200" b="1" dirty="0">
                <a:solidFill>
                  <a:schemeClr val="accent3">
                    <a:tint val="90000"/>
                    <a:satMod val="120000"/>
                  </a:schemeClr>
                </a:solidFill>
                <a:effectLst>
                  <a:outerShdw blurRad="38100" dist="25400" dir="5400000" algn="tl" rotWithShape="0">
                    <a:srgbClr val="000000">
                      <a:alpha val="43000"/>
                    </a:srgbClr>
                  </a:outerShdw>
                </a:effectLst>
              </a:rPr>
              <a:t>CONTENUTO GENERALE </a:t>
            </a:r>
            <a:r>
              <a:rPr lang="it-IT" sz="3200" b="1" dirty="0" smtClean="0">
                <a:solidFill>
                  <a:schemeClr val="accent3">
                    <a:tint val="90000"/>
                    <a:satMod val="120000"/>
                  </a:schemeClr>
                </a:solidFill>
                <a:effectLst>
                  <a:outerShdw blurRad="38100" dist="25400" dir="5400000" algn="tl" rotWithShape="0">
                    <a:srgbClr val="000000">
                      <a:alpha val="43000"/>
                    </a:srgbClr>
                  </a:outerShdw>
                </a:effectLst>
              </a:rPr>
              <a:t>DEGLI OBBLIGHI.</a:t>
            </a:r>
            <a:endParaRPr lang="it-IT" sz="32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Segnaposto contenuto 2"/>
          <p:cNvSpPr>
            <a:spLocks noGrp="1"/>
          </p:cNvSpPr>
          <p:nvPr>
            <p:ph idx="1"/>
          </p:nvPr>
        </p:nvSpPr>
        <p:spPr>
          <a:xfrm>
            <a:off x="323528" y="1052736"/>
            <a:ext cx="8784976" cy="5688632"/>
          </a:xfrm>
        </p:spPr>
        <p:txBody>
          <a:bodyPr>
            <a:noAutofit/>
          </a:bodyPr>
          <a:lstStyle/>
          <a:p>
            <a:pPr marL="0" indent="0" algn="just">
              <a:buNone/>
            </a:pPr>
            <a:r>
              <a:rPr lang="it-IT" sz="1800" dirty="0" smtClean="0"/>
              <a:t>Il Codice dell’amministrazione digitale ha, poi, disciplinato la formazione del </a:t>
            </a:r>
            <a:r>
              <a:rPr lang="it-IT" sz="1800" b="1" dirty="0" smtClean="0"/>
              <a:t>«fascicolo informatico»</a:t>
            </a:r>
            <a:r>
              <a:rPr lang="it-IT" sz="1800" dirty="0" smtClean="0"/>
              <a:t>.</a:t>
            </a:r>
            <a:endParaRPr lang="it-IT" sz="1800" dirty="0"/>
          </a:p>
          <a:p>
            <a:pPr marL="0" indent="0" algn="just">
              <a:buNone/>
            </a:pPr>
            <a:r>
              <a:rPr lang="it-IT" sz="1800" dirty="0" smtClean="0"/>
              <a:t>In particolare, il CAD ha stabilito che:</a:t>
            </a:r>
          </a:p>
          <a:p>
            <a:pPr algn="just">
              <a:buFont typeface="Arial" panose="020B0604020202020204" pitchFamily="34" charset="0"/>
              <a:buChar char="•"/>
            </a:pPr>
            <a:r>
              <a:rPr lang="it-IT" sz="1800" dirty="0" smtClean="0"/>
              <a:t>la P.A. titolare </a:t>
            </a:r>
            <a:r>
              <a:rPr lang="it-IT" sz="1800" dirty="0"/>
              <a:t>del procedimento raccoglie tutti gli atti del </a:t>
            </a:r>
            <a:r>
              <a:rPr lang="it-IT" sz="1800" dirty="0" smtClean="0"/>
              <a:t>procedimento in </a:t>
            </a:r>
            <a:r>
              <a:rPr lang="it-IT" sz="1800" dirty="0"/>
              <a:t>un </a:t>
            </a:r>
            <a:r>
              <a:rPr lang="it-IT" sz="1800" b="1" dirty="0"/>
              <a:t>fascicolo </a:t>
            </a:r>
            <a:r>
              <a:rPr lang="it-IT" sz="1800" b="1" dirty="0" smtClean="0"/>
              <a:t>informatico</a:t>
            </a:r>
            <a:r>
              <a:rPr lang="it-IT" sz="1800" dirty="0"/>
              <a:t>,</a:t>
            </a:r>
            <a:r>
              <a:rPr lang="it-IT" sz="1800" dirty="0" smtClean="0"/>
              <a:t> che dovrà essere </a:t>
            </a:r>
            <a:r>
              <a:rPr lang="it-IT" sz="1800" b="1" dirty="0" smtClean="0"/>
              <a:t>direttamente consultabile e integrabile </a:t>
            </a:r>
            <a:r>
              <a:rPr lang="it-IT" sz="1800" b="1" dirty="0"/>
              <a:t>da tutte le amministrazioni </a:t>
            </a:r>
            <a:r>
              <a:rPr lang="it-IT" sz="1800" dirty="0"/>
              <a:t>coinvolte nel </a:t>
            </a:r>
            <a:r>
              <a:rPr lang="it-IT" sz="1800" dirty="0" smtClean="0"/>
              <a:t>procedimento (art. 41 c. 2);</a:t>
            </a:r>
          </a:p>
          <a:p>
            <a:pPr algn="just">
              <a:buFont typeface="Arial" panose="020B0604020202020204" pitchFamily="34" charset="0"/>
              <a:buChar char="•"/>
            </a:pPr>
            <a:r>
              <a:rPr lang="it-IT" sz="1800" dirty="0" smtClean="0"/>
              <a:t>all'atto </a:t>
            </a:r>
            <a:r>
              <a:rPr lang="it-IT" sz="1800" dirty="0"/>
              <a:t>della comunicazione dell'avvio del procedimento </a:t>
            </a:r>
            <a:r>
              <a:rPr lang="it-IT" sz="1800" dirty="0" smtClean="0"/>
              <a:t>(art. 8 L.241/90), l’amministrazione è tenuta a comunicare agli </a:t>
            </a:r>
            <a:r>
              <a:rPr lang="it-IT" sz="1800" dirty="0"/>
              <a:t>interessati le </a:t>
            </a:r>
            <a:r>
              <a:rPr lang="it-IT" sz="1800" b="1" dirty="0"/>
              <a:t>modalità per esercitare in via telematica i diritti </a:t>
            </a:r>
            <a:r>
              <a:rPr lang="it-IT" sz="1800" dirty="0"/>
              <a:t>di cui all'articolo 10 </a:t>
            </a:r>
            <a:r>
              <a:rPr lang="it-IT" sz="1800" dirty="0" smtClean="0"/>
              <a:t>L. 241/90 (art. 41 c. 2bis);</a:t>
            </a:r>
          </a:p>
          <a:p>
            <a:pPr algn="just">
              <a:buFont typeface="Arial" panose="020B0604020202020204" pitchFamily="34" charset="0"/>
              <a:buChar char="•"/>
            </a:pPr>
            <a:r>
              <a:rPr lang="it-IT" sz="1800" dirty="0" smtClean="0"/>
              <a:t>il </a:t>
            </a:r>
            <a:r>
              <a:rPr lang="it-IT" sz="1800" dirty="0"/>
              <a:t>fascicolo informatico reca l</a:t>
            </a:r>
            <a:r>
              <a:rPr lang="it-IT" sz="1800" b="1" dirty="0"/>
              <a:t>'indicazione</a:t>
            </a:r>
            <a:r>
              <a:rPr lang="it-IT" sz="1800" dirty="0"/>
              <a:t>: a) dell'amministrazione titolare del procedimento, che cura la costituzione e la gestione del fascicolo medesimo; b) delle altre amministrazioni partecipanti; c) del responsabile del procedimento; d) dell'oggetto del procedimento; e) dell'elenco dei documenti </a:t>
            </a:r>
            <a:r>
              <a:rPr lang="it-IT" sz="1800" dirty="0" smtClean="0"/>
              <a:t>contenuti; </a:t>
            </a:r>
            <a:r>
              <a:rPr lang="it-IT" sz="1800" dirty="0"/>
              <a:t>e-bis) dell’identificativo del </a:t>
            </a:r>
            <a:r>
              <a:rPr lang="it-IT" sz="1800" dirty="0" smtClean="0"/>
              <a:t>fascicolo (art. 41 c. 2ter);</a:t>
            </a:r>
          </a:p>
          <a:p>
            <a:pPr algn="just">
              <a:buFont typeface="Arial" panose="020B0604020202020204" pitchFamily="34" charset="0"/>
              <a:buChar char="•"/>
            </a:pPr>
            <a:r>
              <a:rPr lang="it-IT" sz="1800" dirty="0"/>
              <a:t>l</a:t>
            </a:r>
            <a:r>
              <a:rPr lang="it-IT" sz="1800" dirty="0" smtClean="0"/>
              <a:t>e amministrazioni sono tenute a istituire e pubblicare nell’indice </a:t>
            </a:r>
            <a:r>
              <a:rPr lang="it-IT" sz="1800" dirty="0"/>
              <a:t>IPA </a:t>
            </a:r>
            <a:r>
              <a:rPr lang="it-IT" sz="1800" dirty="0" smtClean="0"/>
              <a:t>(l’archivio </a:t>
            </a:r>
            <a:r>
              <a:rPr lang="it-IT" sz="1800" dirty="0"/>
              <a:t>ufficiale degli Enti pubblici e dei Gestori di pubblici </a:t>
            </a:r>
            <a:r>
              <a:rPr lang="it-IT" sz="1800" dirty="0" smtClean="0"/>
              <a:t>servizi realizzato </a:t>
            </a:r>
            <a:r>
              <a:rPr lang="it-IT" sz="1800" dirty="0"/>
              <a:t>e gestito dall'Agenzia per l'Italia </a:t>
            </a:r>
            <a:r>
              <a:rPr lang="it-IT" sz="1800" dirty="0" smtClean="0"/>
              <a:t>digitale) almeno una </a:t>
            </a:r>
            <a:r>
              <a:rPr lang="it-IT" sz="1800" b="1" dirty="0" smtClean="0"/>
              <a:t>casella di posta elettronica certificata (PEC) per ciascun registro di protocollo </a:t>
            </a:r>
            <a:r>
              <a:rPr lang="it-IT" sz="1800" dirty="0" smtClean="0"/>
              <a:t>(art. 47).</a:t>
            </a:r>
          </a:p>
        </p:txBody>
      </p:sp>
      <p:pic>
        <p:nvPicPr>
          <p:cNvPr id="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416" y="6475648"/>
            <a:ext cx="827584" cy="38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919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presentazione pittau rc professionale</Template>
  <TotalTime>1628</TotalTime>
  <Words>2717</Words>
  <Application>Microsoft Office PowerPoint</Application>
  <PresentationFormat>Presentazione su schermo (4:3)</PresentationFormat>
  <Paragraphs>179</Paragraphs>
  <Slides>25</Slides>
  <Notes>0</Notes>
  <HiddenSlides>0</HiddenSlides>
  <MMClips>0</MMClips>
  <ScaleCrop>false</ScaleCrop>
  <HeadingPairs>
    <vt:vector size="4" baseType="variant">
      <vt:variant>
        <vt:lpstr>Tema</vt:lpstr>
      </vt:variant>
      <vt:variant>
        <vt:i4>2</vt:i4>
      </vt:variant>
      <vt:variant>
        <vt:lpstr>Titoli diapositive</vt:lpstr>
      </vt:variant>
      <vt:variant>
        <vt:i4>25</vt:i4>
      </vt:variant>
    </vt:vector>
  </HeadingPairs>
  <TitlesOfParts>
    <vt:vector size="27" baseType="lpstr">
      <vt:lpstr>Diseño predeterminado</vt:lpstr>
      <vt:lpstr>1_Diseño predeterminado</vt:lpstr>
      <vt:lpstr>Presentazione standard di PowerPoint</vt:lpstr>
      <vt:lpstr>PRINCIPALI FONTI DEGLI OBBLIGHI NORMATIVI</vt:lpstr>
      <vt:lpstr>PRINCIPALI FONTI DEGLI OBBLIGHI NORMATIVI</vt:lpstr>
      <vt:lpstr>PRECEDENTI COMUNICAZIONI DEL CNI</vt:lpstr>
      <vt:lpstr>DESTINATARI DEGLI OBBLIGHI </vt:lpstr>
      <vt:lpstr>CONTENUTO GENERALE DEGLI OBBLIGHI DELLA P.A.</vt:lpstr>
      <vt:lpstr>CONTENUTO GENERALE DEGLI OBBLIGHI DELLA P.A.</vt:lpstr>
      <vt:lpstr>CONTENUTO GENERALE DEGLI OBBLIGHI DELLA P.A.</vt:lpstr>
      <vt:lpstr>CONTENUTO GENERALE DEGLI OBBLIGHI.</vt:lpstr>
      <vt:lpstr>CONTENUTO GENERALE DEGLI OBBLIGHI </vt:lpstr>
      <vt:lpstr>CONTENUTO GENERALE DEGLI OBBLIGHI </vt:lpstr>
      <vt:lpstr>CONTENUTO GENERALE DEGLI OBBLIGHI</vt:lpstr>
      <vt:lpstr>IN PARTICOLARE: CONTENUTO DEI DPCM ATTUATIVI</vt:lpstr>
      <vt:lpstr>IN PARTICOLARE: CONTENUTO DEI DPCM ATTUATIVI</vt:lpstr>
      <vt:lpstr>IN PARTICOLARE: CONTENUTO DEI DPCM ATTUATIVI</vt:lpstr>
      <vt:lpstr>IN PARTICOLARE: CONTENUTO DEI DPCM ATTUATIVI</vt:lpstr>
      <vt:lpstr>IN PARTICOLARE: CONTENUTO DEI DPCM ATTUATIVI</vt:lpstr>
      <vt:lpstr>IN PARTICOLARE: CONTENUTO DEI DPCM ATTUATIVI</vt:lpstr>
      <vt:lpstr>PROTOCOLLO INFORMATICO: ATTUAZIONE OBBLIGATORIA ENTRO IL 12 OTTOBRE 2015</vt:lpstr>
      <vt:lpstr>PROTOCOLLO INFORMATICO: ATTUAZIONE OBBLIGATORIA ENTRO IL 12 OTTOBRE 2015</vt:lpstr>
      <vt:lpstr>SANZIONI IN CASO DI INADEMPIMENTO</vt:lpstr>
      <vt:lpstr>LE LINEE GUIDA MINISTERIALI E ALTRI DOCUMENTI DI RIFERIMENTO</vt:lpstr>
      <vt:lpstr>LE LINEE GUIDA MINISTERIALI E ALTRI DOCUMENTI DI RIFERIMENTO</vt:lpstr>
      <vt:lpstr>SUPPORTO ICT E OPEN SOURCE SOFTWARE</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Protocollo informatico e obblighi di informatizzazione della P.A.</dc:title>
  <dc:creator>Martina Righetti</dc:creator>
  <cp:lastModifiedBy>Centro studi CNI-Direttore</cp:lastModifiedBy>
  <cp:revision>61</cp:revision>
  <cp:lastPrinted>2015-09-15T10:39:50Z</cp:lastPrinted>
  <dcterms:created xsi:type="dcterms:W3CDTF">2015-09-14T09:40:40Z</dcterms:created>
  <dcterms:modified xsi:type="dcterms:W3CDTF">2015-09-15T15:46:56Z</dcterms:modified>
</cp:coreProperties>
</file>